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4026" r:id="rId1"/>
  </p:sldMasterIdLst>
  <p:notesMasterIdLst>
    <p:notesMasterId r:id="rId47"/>
  </p:notesMasterIdLst>
  <p:handoutMasterIdLst>
    <p:handoutMasterId r:id="rId48"/>
  </p:handoutMasterIdLst>
  <p:sldIdLst>
    <p:sldId id="629" r:id="rId2"/>
    <p:sldId id="550" r:id="rId3"/>
    <p:sldId id="548" r:id="rId4"/>
    <p:sldId id="551" r:id="rId5"/>
    <p:sldId id="554" r:id="rId6"/>
    <p:sldId id="549" r:id="rId7"/>
    <p:sldId id="610" r:id="rId8"/>
    <p:sldId id="557" r:id="rId9"/>
    <p:sldId id="562" r:id="rId10"/>
    <p:sldId id="566" r:id="rId11"/>
    <p:sldId id="567" r:id="rId12"/>
    <p:sldId id="568" r:id="rId13"/>
    <p:sldId id="569" r:id="rId14"/>
    <p:sldId id="570" r:id="rId15"/>
    <p:sldId id="563" r:id="rId16"/>
    <p:sldId id="564" r:id="rId17"/>
    <p:sldId id="565" r:id="rId18"/>
    <p:sldId id="572" r:id="rId19"/>
    <p:sldId id="573" r:id="rId20"/>
    <p:sldId id="574" r:id="rId21"/>
    <p:sldId id="575" r:id="rId22"/>
    <p:sldId id="576" r:id="rId23"/>
    <p:sldId id="577" r:id="rId24"/>
    <p:sldId id="578" r:id="rId25"/>
    <p:sldId id="579" r:id="rId26"/>
    <p:sldId id="589" r:id="rId27"/>
    <p:sldId id="590" r:id="rId28"/>
    <p:sldId id="591" r:id="rId29"/>
    <p:sldId id="592" r:id="rId30"/>
    <p:sldId id="593" r:id="rId31"/>
    <p:sldId id="594" r:id="rId32"/>
    <p:sldId id="596" r:id="rId33"/>
    <p:sldId id="597" r:id="rId34"/>
    <p:sldId id="571" r:id="rId35"/>
    <p:sldId id="598" r:id="rId36"/>
    <p:sldId id="580" r:id="rId37"/>
    <p:sldId id="581" r:id="rId38"/>
    <p:sldId id="635" r:id="rId39"/>
    <p:sldId id="582" r:id="rId40"/>
    <p:sldId id="584" r:id="rId41"/>
    <p:sldId id="585" r:id="rId42"/>
    <p:sldId id="586" r:id="rId43"/>
    <p:sldId id="587" r:id="rId44"/>
    <p:sldId id="588" r:id="rId45"/>
    <p:sldId id="612" r:id="rId46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85" autoAdjust="0"/>
    <p:restoredTop sz="86371" autoAdjust="0"/>
  </p:normalViewPr>
  <p:slideViewPr>
    <p:cSldViewPr snapToGrid="0">
      <p:cViewPr>
        <p:scale>
          <a:sx n="58" d="100"/>
          <a:sy n="58" d="100"/>
        </p:scale>
        <p:origin x="-293" y="-4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89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1" cy="497126"/>
          </a:xfrm>
          <a:prstGeom prst="rect">
            <a:avLst/>
          </a:prstGeom>
        </p:spPr>
        <p:txBody>
          <a:bodyPr vert="horz" lIns="91723" tIns="45862" rIns="91723" bIns="4586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02" y="0"/>
            <a:ext cx="2971801" cy="497126"/>
          </a:xfrm>
          <a:prstGeom prst="rect">
            <a:avLst/>
          </a:prstGeom>
        </p:spPr>
        <p:txBody>
          <a:bodyPr vert="horz" lIns="91723" tIns="45862" rIns="91723" bIns="45862" rtlCol="0"/>
          <a:lstStyle>
            <a:lvl1pPr algn="r">
              <a:defRPr sz="1200"/>
            </a:lvl1pPr>
          </a:lstStyle>
          <a:p>
            <a:fld id="{43197981-CD48-49A1-AEDB-C1F45DC2B685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562"/>
            <a:ext cx="2971801" cy="497125"/>
          </a:xfrm>
          <a:prstGeom prst="rect">
            <a:avLst/>
          </a:prstGeom>
        </p:spPr>
        <p:txBody>
          <a:bodyPr vert="horz" lIns="91723" tIns="45862" rIns="91723" bIns="4586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02" y="9448562"/>
            <a:ext cx="2971801" cy="497125"/>
          </a:xfrm>
          <a:prstGeom prst="rect">
            <a:avLst/>
          </a:prstGeom>
        </p:spPr>
        <p:txBody>
          <a:bodyPr vert="horz" lIns="91723" tIns="45862" rIns="91723" bIns="45862" rtlCol="0" anchor="b"/>
          <a:lstStyle>
            <a:lvl1pPr algn="r">
              <a:defRPr sz="1200"/>
            </a:lvl1pPr>
          </a:lstStyle>
          <a:p>
            <a:fld id="{36E6331B-A73C-4265-BD37-28D8FD968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952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799" cy="49909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799" cy="49909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/>
            </a:lvl1pPr>
          </a:lstStyle>
          <a:p>
            <a:fld id="{44AD3569-A365-44F9-8732-F94C2ED6C680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3013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0" tIns="45935" rIns="91870" bIns="459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7"/>
            <a:ext cx="5486400" cy="3916740"/>
          </a:xfrm>
          <a:prstGeom prst="rect">
            <a:avLst/>
          </a:prstGeom>
        </p:spPr>
        <p:txBody>
          <a:bodyPr vert="horz" lIns="91870" tIns="45935" rIns="91870" bIns="4593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8186"/>
            <a:ext cx="2971799" cy="499090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799" cy="499090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/>
            </a:lvl1pPr>
          </a:lstStyle>
          <a:p>
            <a:fld id="{46B8BD47-7E8C-4EAC-B758-10D251D4CAB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773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8175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8BD47-7E8C-4EAC-B758-10D251D4CAB9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5675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8BD47-7E8C-4EAC-B758-10D251D4CAB9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7395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8BD47-7E8C-4EAC-B758-10D251D4CAB9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7947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8BD47-7E8C-4EAC-B758-10D251D4CAB9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7449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8BD47-7E8C-4EAC-B758-10D251D4CAB9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0471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8BD47-7E8C-4EAC-B758-10D251D4CAB9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2702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8BD47-7E8C-4EAC-B758-10D251D4CAB9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1376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46088" y="1243013"/>
            <a:ext cx="5964237" cy="3354387"/>
          </a:xfrm>
          <a:prstGeom prst="rect">
            <a:avLst/>
          </a:prstGeom>
        </p:spPr>
      </p:sp>
      <p:sp>
        <p:nvSpPr>
          <p:cNvPr id="529" name="PlaceHolder 2"/>
          <p:cNvSpPr>
            <a:spLocks noGrp="1"/>
          </p:cNvSpPr>
          <p:nvPr>
            <p:ph type="body"/>
          </p:nvPr>
        </p:nvSpPr>
        <p:spPr>
          <a:xfrm>
            <a:off x="685802" y="4787224"/>
            <a:ext cx="5484240" cy="391429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spc="-1">
              <a:latin typeface="Arial"/>
            </a:endParaRPr>
          </a:p>
        </p:txBody>
      </p:sp>
      <p:sp>
        <p:nvSpPr>
          <p:cNvPr id="530" name="CustomShape 3"/>
          <p:cNvSpPr/>
          <p:nvPr/>
        </p:nvSpPr>
        <p:spPr>
          <a:xfrm>
            <a:off x="3884761" y="9448345"/>
            <a:ext cx="2969639" cy="49658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423" tIns="45212" rIns="90423" bIns="45212" anchor="b">
            <a:noAutofit/>
          </a:bodyPr>
          <a:lstStyle/>
          <a:p>
            <a:pPr algn="r">
              <a:lnSpc>
                <a:spcPct val="100000"/>
              </a:lnSpc>
            </a:pPr>
            <a:fld id="{81288227-9350-4097-A63A-C7F653427562}" type="slidenum">
              <a:rPr lang="ru-RU" sz="1200" spc="-1">
                <a:solidFill>
                  <a:srgbClr val="000000"/>
                </a:solidFill>
                <a:latin typeface="Times New Roman"/>
              </a:rPr>
              <a:pPr algn="r">
                <a:lnSpc>
                  <a:spcPct val="100000"/>
                </a:lnSpc>
              </a:pPr>
              <a:t>45</a:t>
            </a:fld>
            <a:endParaRPr lang="ru-RU" sz="1200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5736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8BD47-7E8C-4EAC-B758-10D251D4CAB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532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8BD47-7E8C-4EAC-B758-10D251D4CAB9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217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8BD47-7E8C-4EAC-B758-10D251D4CAB9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506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8BD47-7E8C-4EAC-B758-10D251D4CAB9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2068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8BD47-7E8C-4EAC-B758-10D251D4CAB9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7309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8BD47-7E8C-4EAC-B758-10D251D4CAB9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2416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8BD47-7E8C-4EAC-B758-10D251D4CAB9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5715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8BD47-7E8C-4EAC-B758-10D251D4CAB9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033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4F52-8379-44E8-B735-E08490F96C89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5546C-F07C-4058-BF66-DAE8E5959F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509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4F52-8379-44E8-B735-E08490F96C89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5546C-F07C-4058-BF66-DAE8E5959F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998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4F52-8379-44E8-B735-E08490F96C89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5546C-F07C-4058-BF66-DAE8E5959F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44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4F52-8379-44E8-B735-E08490F96C89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5546C-F07C-4058-BF66-DAE8E5959F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765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4F52-8379-44E8-B735-E08490F96C89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5546C-F07C-4058-BF66-DAE8E5959F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596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4F52-8379-44E8-B735-E08490F96C89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5546C-F07C-4058-BF66-DAE8E5959F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6348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4F52-8379-44E8-B735-E08490F96C89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5546C-F07C-4058-BF66-DAE8E5959F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208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4F52-8379-44E8-B735-E08490F96C89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5546C-F07C-4058-BF66-DAE8E5959F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8143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4F52-8379-44E8-B735-E08490F96C89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5546C-F07C-4058-BF66-DAE8E5959F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715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8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4F52-8379-44E8-B735-E08490F96C89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5546C-F07C-4058-BF66-DAE8E5959F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661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4F52-8379-44E8-B735-E08490F96C89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5546C-F07C-4058-BF66-DAE8E5959F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228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4F52-8379-44E8-B735-E08490F96C89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5546C-F07C-4058-BF66-DAE8E5959F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797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4F52-8379-44E8-B735-E08490F96C89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5546C-F07C-4058-BF66-DAE8E5959F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333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4F52-8379-44E8-B735-E08490F96C89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5546C-F07C-4058-BF66-DAE8E5959F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71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4F52-8379-44E8-B735-E08490F96C89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5546C-F07C-4058-BF66-DAE8E5959F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160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4F52-8379-44E8-B735-E08490F96C89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5546C-F07C-4058-BF66-DAE8E5959F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78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4F52-8379-44E8-B735-E08490F96C89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5546C-F07C-4058-BF66-DAE8E5959F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469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40F4F52-8379-44E8-B735-E08490F96C89}" type="datetimeFigureOut">
              <a:rPr lang="ru-RU" smtClean="0"/>
              <a:pPr/>
              <a:t>03.03.2025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A95546C-F07C-4058-BF66-DAE8E5959F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569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  <p:sldLayoutId id="2147484042" r:id="rId16"/>
    <p:sldLayoutId id="2147484043" r:id="rId17"/>
    <p:sldLayoutId id="2147484044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-2-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-2-3.sv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Sulex1qRzrt8X8V2QDCb6y5BmYaADb2w/edi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mailto:ivanicheva_ta@mail.ru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7"/>
            <a:ext cx="12191937" cy="6857107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447"/>
            <a:ext cx="12191937" cy="6857107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343269" y="-619636"/>
            <a:ext cx="11345662" cy="7416846"/>
          </a:xfrm>
          <a:prstGeom prst="rect">
            <a:avLst/>
          </a:prstGeom>
          <a:solidFill>
            <a:srgbClr val="FFFFFF">
              <a:alpha val="100000"/>
            </a:srgbClr>
          </a:solidFill>
          <a:ln/>
        </p:spPr>
      </p:sp>
      <p:sp>
        <p:nvSpPr>
          <p:cNvPr id="5" name="Shape 1"/>
          <p:cNvSpPr/>
          <p:nvPr/>
        </p:nvSpPr>
        <p:spPr>
          <a:xfrm>
            <a:off x="634997" y="254413"/>
            <a:ext cx="8083508" cy="6044413"/>
          </a:xfrm>
          <a:prstGeom prst="rect">
            <a:avLst/>
          </a:prstGeom>
          <a:noFill/>
          <a:ln/>
        </p:spPr>
      </p:sp>
      <p:sp>
        <p:nvSpPr>
          <p:cNvPr id="6" name="Shape 2"/>
          <p:cNvSpPr/>
          <p:nvPr/>
        </p:nvSpPr>
        <p:spPr>
          <a:xfrm>
            <a:off x="634997" y="254413"/>
            <a:ext cx="8083508" cy="2171417"/>
          </a:xfrm>
          <a:prstGeom prst="rect">
            <a:avLst/>
          </a:prstGeom>
          <a:noFill/>
          <a:ln/>
        </p:spPr>
      </p:sp>
      <p:pic>
        <p:nvPicPr>
          <p:cNvPr id="9" name="Image 2" descr=" 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34997" y="2908368"/>
            <a:ext cx="8083508" cy="25397"/>
          </a:xfrm>
          <a:prstGeom prst="rect">
            <a:avLst/>
          </a:prstGeom>
        </p:spPr>
      </p:pic>
      <p:pic>
        <p:nvPicPr>
          <p:cNvPr id="11" name="Picture 2" descr="Тогирро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31" y="148035"/>
            <a:ext cx="2337090" cy="69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 bwMode="auto">
          <a:xfrm>
            <a:off x="2839037" y="100524"/>
            <a:ext cx="6095519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Кафедра </a:t>
            </a: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подготовки и сопровождения управленческих </a:t>
            </a:r>
            <a:r>
              <a:rPr lang="ru-RU" sz="1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кадров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581692" y="6565296"/>
            <a:ext cx="918841" cy="2652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26.12.2024 </a:t>
            </a:r>
            <a:r>
              <a:rPr lang="ru-RU" sz="105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</a:t>
            </a:r>
            <a:endParaRPr lang="ru-RU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4" descr="Юг"/>
          <p:cNvPicPr>
            <a:picLocks noChangeAspect="1" noChangeArrowheads="1"/>
          </p:cNvPicPr>
          <p:nvPr/>
        </p:nvPicPr>
        <p:blipFill>
          <a:blip r:embed="rId9" cstate="print"/>
          <a:srcRect b="-38"/>
          <a:stretch>
            <a:fillRect/>
          </a:stretch>
        </p:blipFill>
        <p:spPr bwMode="auto">
          <a:xfrm>
            <a:off x="9362007" y="3517343"/>
            <a:ext cx="2523343" cy="3055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4831481" y="1948777"/>
            <a:ext cx="33233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БРЕНДБУК Мастер Года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0"/>
          <a:srcRect l="19375" t="20083" r="20366" b="36791"/>
          <a:stretch/>
        </p:blipFill>
        <p:spPr>
          <a:xfrm>
            <a:off x="537226" y="2524076"/>
            <a:ext cx="8414684" cy="3387528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8683052" y="69747"/>
            <a:ext cx="25651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Мастер Года 2025</a:t>
            </a:r>
            <a:endParaRPr lang="ru-RU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1"/>
          <a:srcRect l="66500" t="27111" r="21667" b="48741"/>
          <a:stretch/>
        </p:blipFill>
        <p:spPr>
          <a:xfrm>
            <a:off x="8627878" y="481031"/>
            <a:ext cx="2065919" cy="212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87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Юг"/>
          <p:cNvPicPr>
            <a:picLocks noChangeAspect="1" noChangeArrowheads="1"/>
          </p:cNvPicPr>
          <p:nvPr/>
        </p:nvPicPr>
        <p:blipFill>
          <a:blip r:embed="rId2" cstate="print"/>
          <a:srcRect b="-38"/>
          <a:stretch>
            <a:fillRect/>
          </a:stretch>
        </p:blipFill>
        <p:spPr bwMode="auto">
          <a:xfrm>
            <a:off x="198322" y="382489"/>
            <a:ext cx="6061682" cy="6010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32750" t="21630" r="33917" b="25037"/>
          <a:stretch/>
        </p:blipFill>
        <p:spPr>
          <a:xfrm>
            <a:off x="11054468" y="1059424"/>
            <a:ext cx="825944" cy="743350"/>
          </a:xfrm>
          <a:prstGeom prst="rect">
            <a:avLst/>
          </a:prstGeom>
        </p:spPr>
      </p:pic>
      <p:pic>
        <p:nvPicPr>
          <p:cNvPr id="15" name="Picture 12" descr="01_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052237" y="1840878"/>
            <a:ext cx="828175" cy="509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3229163" y="1204497"/>
          <a:ext cx="7484434" cy="4924235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74844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4290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Актуальность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методическая обоснованность представленного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опыта</a:t>
                      </a:r>
                    </a:p>
                    <a:p>
                      <a:pPr marL="34290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1.1. Обосновывает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собственные педагогические идеи, опираясь на имеющийся эффективный опыт преподавания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1.2.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Демонстрирует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актуальность представляемой технологии / методов / приемов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1.3.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Демонстрирует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связь современных достижений науки в преподаваемой предметной области в рамках учебного предмета, дисциплины, междисциплинарного курса, профессионального модуля, практик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1.4.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Обосновывает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целесообразность предлагаемых решений в преподавании и доказывает их практическую значимость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1.5. Обосновывает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педагогическую целесообразность демонстрируемой технологии/методов/приемов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73662" y="6089200"/>
            <a:ext cx="3540806" cy="623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/>
              <a:t>«ПЕДАГОГ </a:t>
            </a:r>
            <a:r>
              <a:rPr lang="ru-RU" sz="1100" b="1" dirty="0"/>
              <a:t>ГОДА ТЮМЕНСКОЙ ОБЛАСТИ»</a:t>
            </a:r>
            <a:endParaRPr lang="ru-RU" sz="11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номинации «</a:t>
            </a:r>
            <a:r>
              <a:rPr lang="ru-RU" sz="11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 года</a:t>
            </a: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1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20274" y="90670"/>
            <a:ext cx="822634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еминар-практикум   </a:t>
            </a:r>
          </a:p>
          <a:p>
            <a:pPr algn="ctr"/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Подготовка к Всероссийскому конкурсу профессионального мастерства «Мастер года 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2025»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0680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Юг"/>
          <p:cNvPicPr>
            <a:picLocks noChangeAspect="1" noChangeArrowheads="1"/>
          </p:cNvPicPr>
          <p:nvPr/>
        </p:nvPicPr>
        <p:blipFill>
          <a:blip r:embed="rId2" cstate="print"/>
          <a:srcRect b="-38"/>
          <a:stretch>
            <a:fillRect/>
          </a:stretch>
        </p:blipFill>
        <p:spPr bwMode="auto">
          <a:xfrm>
            <a:off x="198322" y="382489"/>
            <a:ext cx="6061682" cy="6010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22" y="33898"/>
            <a:ext cx="1551463" cy="69911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/>
          <a:srcRect l="32750" t="21630" r="33917" b="25037"/>
          <a:stretch/>
        </p:blipFill>
        <p:spPr>
          <a:xfrm>
            <a:off x="11054468" y="1059424"/>
            <a:ext cx="825944" cy="743350"/>
          </a:xfrm>
          <a:prstGeom prst="rect">
            <a:avLst/>
          </a:prstGeom>
        </p:spPr>
      </p:pic>
      <p:pic>
        <p:nvPicPr>
          <p:cNvPr id="15" name="Picture 12" descr="01_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052237" y="1840878"/>
            <a:ext cx="828175" cy="509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3312543" y="1540665"/>
          <a:ext cx="7326415" cy="4337241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7326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6510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2.Культура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публичного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выступления</a:t>
                      </a:r>
                    </a:p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6055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2.1. Грамотно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оптимально использует разные источники информации и формы работы с образовательными ресурсами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2.2.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Демонстрирует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глубину и широту знаний по теме, корректно и грамотно использует понятийный аппарат и научный язык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2.3.Демонстрирует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грамотность речи и языковую культуру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2.4.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Проявляет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способность к анализу своей деятельности и осмыслению опыта, видит точки роста в своем личностном и профессиональном развитии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2.5. Выступает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четко и конкретно, излагает позицию ясно и кратко, показывает точное видение педагогической концепции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73662" y="6089200"/>
            <a:ext cx="3540806" cy="623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/>
              <a:t>«ПЕДАГОГ </a:t>
            </a:r>
            <a:r>
              <a:rPr lang="ru-RU" sz="1100" b="1" dirty="0"/>
              <a:t>ГОДА ТЮМЕНСКОЙ ОБЛАСТИ»</a:t>
            </a:r>
            <a:endParaRPr lang="ru-RU" sz="11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номинации «</a:t>
            </a:r>
            <a:r>
              <a:rPr lang="ru-RU" sz="11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 года</a:t>
            </a: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1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20274" y="90670"/>
            <a:ext cx="822634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еминар-практикум   </a:t>
            </a:r>
          </a:p>
          <a:p>
            <a:pPr algn="ctr"/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Подготовка к Всероссийскому конкурсу профессионального мастерства «Мастер года 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2025»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796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Юг"/>
          <p:cNvPicPr>
            <a:picLocks noChangeAspect="1" noChangeArrowheads="1"/>
          </p:cNvPicPr>
          <p:nvPr/>
        </p:nvPicPr>
        <p:blipFill>
          <a:blip r:embed="rId2" cstate="print"/>
          <a:srcRect b="-38"/>
          <a:stretch>
            <a:fillRect/>
          </a:stretch>
        </p:blipFill>
        <p:spPr bwMode="auto">
          <a:xfrm>
            <a:off x="198322" y="382489"/>
            <a:ext cx="6061682" cy="6010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32750" t="21630" r="33917" b="25037"/>
          <a:stretch/>
        </p:blipFill>
        <p:spPr>
          <a:xfrm>
            <a:off x="11054468" y="1059424"/>
            <a:ext cx="825944" cy="743350"/>
          </a:xfrm>
          <a:prstGeom prst="rect">
            <a:avLst/>
          </a:prstGeom>
        </p:spPr>
      </p:pic>
      <p:pic>
        <p:nvPicPr>
          <p:cNvPr id="15" name="Picture 12" descr="01_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052237" y="1840878"/>
            <a:ext cx="828175" cy="509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2729923" y="1237867"/>
          <a:ext cx="7627105" cy="4924235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76271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Знание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передовых технологий практической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подготовки</a:t>
                      </a:r>
                    </a:p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3.1. Демонстрирует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взаимосвязь образовательных результатов учебного предмета теоретической части (дисциплины,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межпредметного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курса, профессионального модуля) с практической подготовкой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3.2. Демонстрирует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владение передовыми технологиями практической подготовки обучающихся по преподаваемому учебному предмету (дисциплине, профессиональному модулю, междисциплинарному курсу)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3.3. Обосновывает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целесообразность применяемых педагогических технологий в педагогической деятельности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3.4. Демонстрирует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методы, способы формирования у обучающихся учебной мотивации в получаемой профессии/специальности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3.4. Демонстрирует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авторские педагогические решения в педагогической деятельности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73662" y="6089200"/>
            <a:ext cx="3540806" cy="442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/>
              <a:t>«ПЕДАГОГ </a:t>
            </a:r>
            <a:r>
              <a:rPr lang="ru-RU" sz="1100" b="1" dirty="0"/>
              <a:t>ГОДА ТЮМЕНСКОЙ ОБЛАСТИ»</a:t>
            </a:r>
            <a:endParaRPr lang="ru-RU" sz="11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номинации «</a:t>
            </a:r>
            <a:r>
              <a:rPr lang="ru-RU" sz="11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 года</a:t>
            </a: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20274" y="90670"/>
            <a:ext cx="82263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еминар-практикум   </a:t>
            </a:r>
          </a:p>
          <a:p>
            <a:pPr algn="ctr"/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Подготовка к Всероссийскому конкурсу профессионального мастерства «Мастер года 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2025»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sz="1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63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Рисунок 21"/>
          <p:cNvPicPr/>
          <p:nvPr/>
        </p:nvPicPr>
        <p:blipFill>
          <a:blip r:embed="rId2"/>
          <a:srcRect l="33543" t="45764" r="41138" b="16245"/>
          <a:stretch/>
        </p:blipFill>
        <p:spPr>
          <a:xfrm>
            <a:off x="10909800" y="95760"/>
            <a:ext cx="1115280" cy="925560"/>
          </a:xfrm>
          <a:prstGeom prst="rect">
            <a:avLst/>
          </a:prstGeom>
          <a:ln>
            <a:noFill/>
          </a:ln>
        </p:spPr>
      </p:pic>
      <p:pic>
        <p:nvPicPr>
          <p:cNvPr id="20" name="Picture 4" descr="Юг"/>
          <p:cNvPicPr>
            <a:picLocks noChangeAspect="1" noChangeArrowheads="1"/>
          </p:cNvPicPr>
          <p:nvPr/>
        </p:nvPicPr>
        <p:blipFill>
          <a:blip r:embed="rId3" cstate="print"/>
          <a:srcRect b="-38"/>
          <a:stretch>
            <a:fillRect/>
          </a:stretch>
        </p:blipFill>
        <p:spPr bwMode="auto">
          <a:xfrm>
            <a:off x="198322" y="382489"/>
            <a:ext cx="6061682" cy="6010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/>
          <a:srcRect l="32750" t="21630" r="33917" b="25037"/>
          <a:stretch/>
        </p:blipFill>
        <p:spPr>
          <a:xfrm>
            <a:off x="11054468" y="1059424"/>
            <a:ext cx="825944" cy="743350"/>
          </a:xfrm>
          <a:prstGeom prst="rect">
            <a:avLst/>
          </a:prstGeom>
        </p:spPr>
      </p:pic>
      <p:pic>
        <p:nvPicPr>
          <p:cNvPr id="15" name="Picture 12" descr="01_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052237" y="1840878"/>
            <a:ext cx="828175" cy="509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3229162" y="1212366"/>
          <a:ext cx="7122535" cy="4989449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71225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Умение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анализировать собственную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деятельность</a:t>
                      </a:r>
                    </a:p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4.1. Демонстрирует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результативность и потенциальные эффекты представляемых технологий/ методов/ приемов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4.2. Проявляет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способность к анализу своей деятельности и осмыслению опыта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4.3. Находит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проблемные точки роста в своем профессиональном и личностном развитии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4.4. Предлагает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конкретные рекомендации по использованию демонстрируемой технологии в педагогической деятельности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4.5. Убедительно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анализирует представляемые образовательные достижения обучающихся в результате применения презентуемой педагогической системы </a:t>
                      </a:r>
                    </a:p>
                    <a:p>
                      <a:pPr marL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73662" y="6089200"/>
            <a:ext cx="3540806" cy="442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/>
              <a:t>«ПЕДАГОГ </a:t>
            </a:r>
            <a:r>
              <a:rPr lang="ru-RU" sz="1100" b="1" dirty="0"/>
              <a:t>ГОДА ТЮМЕНСКОЙ ОБЛАСТИ»</a:t>
            </a:r>
            <a:endParaRPr lang="ru-RU" sz="11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номинации «</a:t>
            </a:r>
            <a:r>
              <a:rPr lang="ru-RU" sz="11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 года</a:t>
            </a: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20274" y="90670"/>
            <a:ext cx="82263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еминар-практикум   </a:t>
            </a:r>
          </a:p>
          <a:p>
            <a:pPr algn="ctr"/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Подготовка к Всероссийскому конкурсу профессионального мастерства «Мастер года 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2025»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sz="1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66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Рисунок 21"/>
          <p:cNvPicPr/>
          <p:nvPr/>
        </p:nvPicPr>
        <p:blipFill>
          <a:blip r:embed="rId2"/>
          <a:srcRect l="33543" t="45764" r="41138" b="16245"/>
          <a:stretch/>
        </p:blipFill>
        <p:spPr>
          <a:xfrm>
            <a:off x="10909800" y="95760"/>
            <a:ext cx="1115280" cy="925560"/>
          </a:xfrm>
          <a:prstGeom prst="rect">
            <a:avLst/>
          </a:prstGeom>
          <a:ln>
            <a:noFill/>
          </a:ln>
        </p:spPr>
      </p:pic>
      <p:pic>
        <p:nvPicPr>
          <p:cNvPr id="20" name="Picture 4" descr="Юг"/>
          <p:cNvPicPr>
            <a:picLocks noChangeAspect="1" noChangeArrowheads="1"/>
          </p:cNvPicPr>
          <p:nvPr/>
        </p:nvPicPr>
        <p:blipFill>
          <a:blip r:embed="rId3" cstate="print"/>
          <a:srcRect b="-38"/>
          <a:stretch>
            <a:fillRect/>
          </a:stretch>
        </p:blipFill>
        <p:spPr bwMode="auto">
          <a:xfrm>
            <a:off x="198322" y="382489"/>
            <a:ext cx="6061682" cy="6010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22" y="33898"/>
            <a:ext cx="1551463" cy="69911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/>
          <a:srcRect l="32750" t="21630" r="33917" b="25037"/>
          <a:stretch/>
        </p:blipFill>
        <p:spPr>
          <a:xfrm>
            <a:off x="11054468" y="1059424"/>
            <a:ext cx="825944" cy="743350"/>
          </a:xfrm>
          <a:prstGeom prst="rect">
            <a:avLst/>
          </a:prstGeom>
        </p:spPr>
      </p:pic>
      <p:pic>
        <p:nvPicPr>
          <p:cNvPr id="15" name="Picture 12" descr="01_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052237" y="1840878"/>
            <a:ext cx="828175" cy="509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3229162" y="1412646"/>
          <a:ext cx="7295063" cy="384841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72950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Общая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профессиональная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эрудиция</a:t>
                      </a:r>
                    </a:p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5.1. Широта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масштабность взгляда на профессию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5.2. Умение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формулировать общие тенденции развития профессионального образования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5.3.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Демонстрация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связи с практикой, обращение внимания на вызовы времени и запросы социума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5.4.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Понимание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ценностных ориентиров современной системы образования и наличие мировоззренческой позиции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5.5. Понимание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смысла своей собственной педагогической деятельности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73662" y="6089200"/>
            <a:ext cx="3540806" cy="623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/>
              <a:t>«ПЕДАГОГ </a:t>
            </a:r>
            <a:r>
              <a:rPr lang="ru-RU" sz="1100" b="1" dirty="0"/>
              <a:t>ГОДА ТЮМЕНСКОЙ ОБЛАСТИ»</a:t>
            </a:r>
            <a:endParaRPr lang="ru-RU" sz="11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номинации «</a:t>
            </a:r>
            <a:r>
              <a:rPr lang="ru-RU" sz="11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 года</a:t>
            </a: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1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20274" y="90670"/>
            <a:ext cx="822634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еминар-практикум   </a:t>
            </a:r>
          </a:p>
          <a:p>
            <a:pPr algn="ctr"/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Подготовка к Всероссийскому конкурсу профессионального мастерства «Мастер года 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2025»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2336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70645" y="827911"/>
            <a:ext cx="6037580" cy="409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2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Конкурсное </a:t>
            </a:r>
            <a:r>
              <a:rPr lang="ru-RU" b="1" i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мероприятие </a:t>
            </a:r>
            <a:r>
              <a:rPr lang="ru-RU" sz="2000" b="1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№ 1 «Я - мастер»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ru-RU" sz="2000" b="1" dirty="0" smtClean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70645" y="2093279"/>
            <a:ext cx="10353973" cy="4204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r">
              <a:lnSpc>
                <a:spcPct val="107000"/>
              </a:lnSpc>
              <a:spcAft>
                <a:spcPts val="0"/>
              </a:spcAft>
            </a:pPr>
            <a:r>
              <a:rPr lang="ru-RU" sz="2400" i="1" u="sng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 предоставления </a:t>
            </a:r>
            <a:r>
              <a:rPr lang="ru-RU" sz="2400" i="1" u="sng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материалов</a:t>
            </a:r>
            <a:r>
              <a:rPr lang="ru-RU" sz="2400" i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0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этап. Конкурсное мероприятие № 1 «Я – мастер» (публичное монологическое </a:t>
            </a: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выступление)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</a:rPr>
              <a:t>Материал </a:t>
            </a:r>
            <a:r>
              <a:rPr lang="ru-RU" sz="1600" dirty="0">
                <a:latin typeface="Arial" panose="020B0604020202020204" pitchFamily="34" charset="0"/>
              </a:rPr>
              <a:t>предоставляется в </a:t>
            </a:r>
            <a:r>
              <a:rPr lang="ru-RU" sz="2000" b="1" u="sng" dirty="0">
                <a:solidFill>
                  <a:srgbClr val="FF0000"/>
                </a:solidFill>
                <a:latin typeface="Arial" panose="020B0604020202020204" pitchFamily="34" charset="0"/>
              </a:rPr>
              <a:t>формате видеозаписи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</a:rPr>
              <a:t>в электронном виде</a:t>
            </a:r>
            <a:r>
              <a:rPr lang="ru-RU" sz="1600" dirty="0" smtClean="0">
                <a:latin typeface="Arial" panose="020B0604020202020204" pitchFamily="34" charset="0"/>
              </a:rPr>
              <a:t>.</a:t>
            </a:r>
            <a:endParaRPr lang="ru-RU" sz="2400" dirty="0"/>
          </a:p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1600" b="1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 материалов:</a:t>
            </a:r>
            <a:endParaRPr lang="ru-RU" sz="1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</a:rPr>
              <a:t>Приветствие и название представляемого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субъекта РФ.</a:t>
            </a:r>
            <a:endParaRPr lang="ru-RU" sz="2800" b="1" dirty="0">
              <a:solidFill>
                <a:srgbClr val="FF0000"/>
              </a:solidFill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</a:rPr>
              <a:t>О себе:</a:t>
            </a:r>
            <a:endParaRPr lang="ru-RU" sz="2800" dirty="0"/>
          </a:p>
          <a:p>
            <a:pPr marL="742950" lvl="1" indent="-28575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</a:rPr>
              <a:t>Фамилия, имя, отчество конкурсанта.</a:t>
            </a:r>
            <a:endParaRPr lang="ru-RU" sz="2800" dirty="0"/>
          </a:p>
          <a:p>
            <a:pPr marL="742950" lvl="1" indent="-28575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</a:rPr>
              <a:t>Место работы (наименование ПОО в соответствии с Уставом).</a:t>
            </a:r>
            <a:endParaRPr lang="ru-RU" sz="2800" dirty="0"/>
          </a:p>
          <a:p>
            <a:pPr marL="742950" lvl="1" indent="-28575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</a:rPr>
              <a:t>Педагогический стаж/общий стаж</a:t>
            </a:r>
            <a:r>
              <a:rPr lang="ru-RU" dirty="0" smtClean="0">
                <a:latin typeface="Arial" panose="020B0604020202020204" pitchFamily="34" charset="0"/>
              </a:rPr>
              <a:t>.</a:t>
            </a:r>
            <a:endParaRPr lang="ru-RU" sz="2800" dirty="0"/>
          </a:p>
          <a:p>
            <a:pPr marL="742950" lvl="1" indent="-28575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</a:rPr>
              <a:t>Квалификационная категория.</a:t>
            </a:r>
            <a:endParaRPr lang="ru-RU" sz="2800" dirty="0"/>
          </a:p>
          <a:p>
            <a:pPr marL="742950" lvl="1" indent="-285750" algn="just"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</a:rPr>
              <a:t>Преподаваемые дисциплины </a:t>
            </a:r>
            <a:r>
              <a:rPr lang="ru-RU" dirty="0" smtClean="0">
                <a:latin typeface="Arial" panose="020B0604020202020204" pitchFamily="34" charset="0"/>
              </a:rPr>
              <a:t>2022-2025гг</a:t>
            </a:r>
            <a:r>
              <a:rPr lang="ru-RU" dirty="0">
                <a:latin typeface="Arial" panose="020B0604020202020204" pitchFamily="34" charset="0"/>
              </a:rPr>
              <a:t>.</a:t>
            </a:r>
            <a:endParaRPr lang="ru-RU" sz="2800" dirty="0"/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	Сведения о прохождении дополнительного профессионального образования (повышение квалификации, профессиональная переподготовка, иное).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	Публикации.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68316" y="33898"/>
            <a:ext cx="6096000" cy="4427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100" b="1" dirty="0" smtClean="0"/>
              <a:t>«ПЕДАГОГ </a:t>
            </a:r>
            <a:r>
              <a:rPr lang="ru-RU" sz="1100" b="1" dirty="0"/>
              <a:t>ГОДА ТЮМЕНСКОЙ ОБЛАСТИ»</a:t>
            </a:r>
            <a:endParaRPr lang="ru-RU" sz="11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номинации «</a:t>
            </a:r>
            <a:r>
              <a:rPr lang="ru-RU" sz="11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 года</a:t>
            </a: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135030" y="413810"/>
            <a:ext cx="32959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(отборочный)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этап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9449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4417" t="38667" r="24834" b="38222"/>
          <a:stretch/>
        </p:blipFill>
        <p:spPr>
          <a:xfrm>
            <a:off x="9980316" y="6298084"/>
            <a:ext cx="1991868" cy="5102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3594" y="814285"/>
            <a:ext cx="6037580" cy="621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2000"/>
              </a:lnSpc>
              <a:spcAft>
                <a:spcPts val="0"/>
              </a:spcAft>
            </a:pPr>
            <a:r>
              <a:rPr lang="ru-RU" sz="1400" b="1" i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Конкурсное </a:t>
            </a:r>
            <a:r>
              <a:rPr lang="ru-RU" sz="1400" b="1" i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мероприятие </a:t>
            </a:r>
            <a:r>
              <a:rPr lang="ru-RU" sz="1600" b="1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№ 1 «Я - мастер</a:t>
            </a:r>
            <a:r>
              <a:rPr lang="ru-RU" sz="16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» (продолжение)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0164" y="1321621"/>
            <a:ext cx="11702020" cy="5260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</a:t>
            </a:r>
            <a:r>
              <a:rPr lang="ru-RU" sz="2400" b="1" i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 видеозаписи:</a:t>
            </a:r>
            <a:endParaRPr lang="ru-RU" sz="2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70510" algn="l"/>
              </a:tabLst>
            </a:pPr>
            <a:r>
              <a:rPr lang="ru-RU" sz="2000" dirty="0">
                <a:latin typeface="Arial" panose="020B0604020202020204" pitchFamily="34" charset="0"/>
              </a:rPr>
              <a:t>Продолжительность видеозаписи не более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</a:rPr>
              <a:t>3 минут.</a:t>
            </a:r>
            <a:endParaRPr lang="ru-RU" sz="2000" b="1" dirty="0">
              <a:solidFill>
                <a:srgbClr val="FF0000"/>
              </a:solidFill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70510" algn="l"/>
              </a:tabLst>
            </a:pPr>
            <a:r>
              <a:rPr lang="ru-RU" sz="2000" dirty="0">
                <a:latin typeface="Arial" panose="020B0604020202020204" pitchFamily="34" charset="0"/>
              </a:rPr>
              <a:t>Видеозапись должна быть полностью уникальна.</a:t>
            </a:r>
            <a:endParaRPr lang="ru-RU" sz="2000" dirty="0"/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70510" algn="l"/>
              </a:tabLst>
            </a:pPr>
            <a:r>
              <a:rPr lang="ru-RU" sz="2000" dirty="0">
                <a:latin typeface="Arial" panose="020B0604020202020204" pitchFamily="34" charset="0"/>
              </a:rPr>
              <a:t>Окончательный вариант смонтированной видеозаписи сохранять в форматах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</a:rPr>
              <a:t>AVI, МP4.</a:t>
            </a:r>
            <a:endParaRPr lang="ru-RU" sz="2000" b="1" dirty="0">
              <a:solidFill>
                <a:srgbClr val="FF0000"/>
              </a:solidFill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70510" algn="l"/>
              </a:tabLst>
            </a:pPr>
            <a:r>
              <a:rPr lang="ru-RU" sz="2000" dirty="0">
                <a:latin typeface="Arial" panose="020B0604020202020204" pitchFamily="34" charset="0"/>
              </a:rPr>
              <a:t>Минимальное разрешение видеозаписи –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</a:rPr>
              <a:t>1280x720 для 16:9. Ориентация – горизонтальная.</a:t>
            </a:r>
            <a:endParaRPr lang="ru-RU" sz="2000" b="1" dirty="0">
              <a:solidFill>
                <a:srgbClr val="FF0000"/>
              </a:solidFill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70510" algn="l"/>
              </a:tabLst>
            </a:pPr>
            <a:r>
              <a:rPr lang="ru-RU" sz="2000" dirty="0">
                <a:latin typeface="Arial" panose="020B0604020202020204" pitchFamily="34" charset="0"/>
              </a:rPr>
              <a:t>Использование специальных программ и инструментов при съёмке и монтаже видеозаписи самостоятельно решается участником Конкурса.</a:t>
            </a:r>
            <a:endParaRPr lang="ru-RU" sz="2000" dirty="0"/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70510" algn="l"/>
              </a:tabLst>
            </a:pPr>
            <a:r>
              <a:rPr lang="ru-RU" sz="2000" dirty="0">
                <a:latin typeface="Arial" panose="020B0604020202020204" pitchFamily="34" charset="0"/>
              </a:rPr>
              <a:t>Образовательная организация направляет на Конкурс только одну видеозапись (соответствующую конкурсному мероприятию)</a:t>
            </a:r>
            <a:r>
              <a:rPr lang="ru-RU" sz="2000" b="1" dirty="0">
                <a:latin typeface="Arial" panose="020B0604020202020204" pitchFamily="34" charset="0"/>
              </a:rPr>
              <a:t>. </a:t>
            </a:r>
            <a:endParaRPr lang="ru-RU" sz="2000" dirty="0"/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70510" algn="l"/>
              </a:tabLst>
            </a:pPr>
            <a:r>
              <a:rPr lang="ru-RU" sz="2000" dirty="0">
                <a:latin typeface="Arial" panose="020B0604020202020204" pitchFamily="34" charset="0"/>
              </a:rPr>
              <a:t>При монтаже видеозаписи могут использоваться фотографии и архивные материалы.</a:t>
            </a:r>
            <a:endParaRPr lang="ru-RU" sz="2000" dirty="0"/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 </a:t>
            </a: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конкурс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принимаются </a:t>
            </a: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видеозаписи: 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270510" algn="l"/>
              </a:tabLst>
            </a:pPr>
            <a:r>
              <a:rPr lang="ru-RU" sz="1600" dirty="0">
                <a:latin typeface="Arial" panose="020B0604020202020204" pitchFamily="34" charset="0"/>
              </a:rPr>
              <a:t>8.1. Рекламного характера;</a:t>
            </a:r>
            <a:endParaRPr lang="ru-RU" sz="1600" dirty="0"/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8.2. Оскорбляющие достоинство и чувства других людей;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8.3. Не раскрывающие тему Конкурса;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8.4. Противоречащие действующему законодательству;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8.5. Противоречащие нормам этики.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97196" y="203540"/>
            <a:ext cx="6096000" cy="62388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100" b="1" dirty="0" smtClean="0"/>
              <a:t>«ПЕДАГОГ </a:t>
            </a:r>
            <a:r>
              <a:rPr lang="ru-RU" sz="1100" b="1" dirty="0"/>
              <a:t>ГОДА ТЮМЕНСКОЙ ОБЛАСТИ»</a:t>
            </a:r>
            <a:endParaRPr lang="ru-RU" sz="11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номинации «</a:t>
            </a:r>
            <a:r>
              <a:rPr lang="ru-RU" sz="11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 года</a:t>
            </a: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1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35030" y="413810"/>
            <a:ext cx="32959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(отборочный)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этап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0359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0240" y="194717"/>
            <a:ext cx="1027176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Конкурсное мероприятие № 2 </a:t>
            </a:r>
            <a:r>
              <a:rPr lang="ru-RU" sz="2000" b="1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«Открытый </a:t>
            </a:r>
            <a:r>
              <a:rPr lang="ru-RU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мастер-класс»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(учебное практико-ориентированное занятие с группой обучающихся – 45 мин., </a:t>
            </a:r>
          </a:p>
          <a:p>
            <a:pPr algn="ctr"/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самоанализ, ответы на вопросы - 10 мин , </a:t>
            </a:r>
          </a:p>
          <a:p>
            <a:pPr algn="ctr"/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сьемка, продукт видео 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50-55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мин)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215441"/>
              </p:ext>
            </p:extLst>
          </p:nvPr>
        </p:nvGraphicFramePr>
        <p:xfrm>
          <a:off x="145097" y="1842516"/>
          <a:ext cx="8013383" cy="38765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61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7871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08.30 –09.00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Прибытие, регистрация участников, региональной комиссии и гостей конкурса.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Кофе-пауза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09.00–10.00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Конкурсное мероприятие № 2: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«Открытый мастер-класс» </a:t>
                      </a:r>
                    </a:p>
                    <a:p>
                      <a:pPr indent="-241300" algn="ctr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553720" algn="l"/>
                        </a:tabLs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Участник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1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10.00–10.10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перерыв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10.10 –11.10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Конкурсное мероприятие № 2: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«Открытый мастер-класс» </a:t>
                      </a:r>
                    </a:p>
                    <a:p>
                      <a:pPr indent="-241300" algn="ctr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553720" algn="l"/>
                        </a:tabLs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Участник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2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11.10 –11.20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перерыв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47744"/>
              </p:ext>
            </p:extLst>
          </p:nvPr>
        </p:nvGraphicFramePr>
        <p:xfrm>
          <a:off x="5618018" y="5859359"/>
          <a:ext cx="6116320" cy="10373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59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804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09.10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–15.20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41300" algn="ctr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553720" algn="l"/>
                        </a:tabLst>
                      </a:pPr>
                      <a:endParaRPr lang="ru-RU" sz="1800" b="1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-241300" algn="ctr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553720" algn="l"/>
                        </a:tabLs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Жеребьевка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участников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для проведения конкурсных мероприятий №3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7292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https://gusobr.ru/wp-content/uploads/2021/02/1424866103_emblema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13" y="5989057"/>
            <a:ext cx="1128488" cy="757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24417" t="38667" r="24834" b="38222"/>
          <a:stretch/>
        </p:blipFill>
        <p:spPr>
          <a:xfrm>
            <a:off x="9980316" y="6298084"/>
            <a:ext cx="1991868" cy="5102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32750" t="21630" r="33917" b="25037"/>
          <a:stretch/>
        </p:blipFill>
        <p:spPr>
          <a:xfrm>
            <a:off x="6163096" y="5567951"/>
            <a:ext cx="1112549" cy="10012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5313" y="1401765"/>
            <a:ext cx="5503327" cy="1677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2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Конкурсное мероприятие </a:t>
            </a:r>
            <a:r>
              <a:rPr lang="ru-RU" sz="2800" b="1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№ 2 </a:t>
            </a:r>
            <a:r>
              <a:rPr lang="ru-RU" sz="2400" b="1" i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«Открытый мастер-класс»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 -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учебное занятие с группой обучающихся, подобранной региональной комиссией. </a:t>
            </a:r>
            <a:endParaRPr lang="ru-RU" sz="20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62320" y="1255380"/>
            <a:ext cx="6096000" cy="364869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конкурсного испытания: демонстрация конкурсантом профессиональных компетенций в области проведения и анализа учебного занятия как основной формы организации образовательного процесса.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Формат</a:t>
            </a:r>
            <a:r>
              <a:rPr lang="ru-RU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конкурсного испытания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учебное занятие по учебному предмету, дисциплине, междисциплинарному курсу, профессиональному модулю, который проводится конкурсантом в профессиональной образовательной организации, утвержденной региональной комиссией в качестве площадки проведения конкурсного испытания.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8550" y="3667205"/>
            <a:ext cx="5526645" cy="206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Регламент конкурсного испытания: 55 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1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-проведение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учебного занятия - 45 минут, </a:t>
            </a:r>
            <a:endParaRPr lang="ru-RU" sz="2000" b="1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-самоанализ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урока и ответы на вопросы – до 10 минут; </a:t>
            </a:r>
            <a:endParaRPr lang="ru-RU" sz="2000" b="1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-видеоролик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минут!!!!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более 2 МБ.</a:t>
            </a:r>
            <a:endParaRPr lang="ru-RU" sz="1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292770" y="4929511"/>
            <a:ext cx="32438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Технологическая карта, метод рекомендации +++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872" y="5929311"/>
            <a:ext cx="6096000" cy="62388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100" b="1" dirty="0" smtClean="0"/>
              <a:t>«ПЕДАГОГ </a:t>
            </a:r>
            <a:r>
              <a:rPr lang="ru-RU" sz="1100" b="1" dirty="0"/>
              <a:t>ГОДА ТЮМЕНСКОЙ ОБЛАСТИ»</a:t>
            </a:r>
            <a:endParaRPr lang="ru-RU" sz="11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номинации «</a:t>
            </a:r>
            <a:r>
              <a:rPr lang="ru-RU" sz="11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 года</a:t>
            </a: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1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47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Юг"/>
          <p:cNvPicPr>
            <a:picLocks noChangeAspect="1" noChangeArrowheads="1"/>
          </p:cNvPicPr>
          <p:nvPr/>
        </p:nvPicPr>
        <p:blipFill>
          <a:blip r:embed="rId2" cstate="print"/>
          <a:srcRect b="-38"/>
          <a:stretch>
            <a:fillRect/>
          </a:stretch>
        </p:blipFill>
        <p:spPr bwMode="auto">
          <a:xfrm>
            <a:off x="198322" y="382489"/>
            <a:ext cx="6061682" cy="6010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32750" t="21630" r="33917" b="25037"/>
          <a:stretch/>
        </p:blipFill>
        <p:spPr>
          <a:xfrm>
            <a:off x="10496828" y="6145734"/>
            <a:ext cx="825944" cy="743350"/>
          </a:xfrm>
          <a:prstGeom prst="rect">
            <a:avLst/>
          </a:prstGeom>
        </p:spPr>
      </p:pic>
      <p:pic>
        <p:nvPicPr>
          <p:cNvPr id="15" name="Picture 12" descr="01_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322772" y="4564413"/>
            <a:ext cx="828175" cy="509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168496"/>
              </p:ext>
            </p:extLst>
          </p:nvPr>
        </p:nvGraphicFramePr>
        <p:xfrm>
          <a:off x="974053" y="3379697"/>
          <a:ext cx="10391640" cy="326136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03916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02896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00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Методическое мастерство и творчество</a:t>
                      </a:r>
                      <a:endParaRPr lang="ru-RU" sz="16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1.Обеспечивает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методическую целостность и структурированность учебного занятия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Целесообразно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использует технологии, методы, приемы и формы организации учебной деятельности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Демонстрирует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учебном занятии основные компоненты своей методической системы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Обеспечивает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четкую структуру и хронометраж учебного занятия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742950" lvl="1" indent="-2857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Обеспечивает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обоснованный и оптимальный для данного учебного занятия объем и содержание информации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0" y="5685019"/>
            <a:ext cx="2807561" cy="57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/>
              <a:t>«ПЕДАГОГ </a:t>
            </a:r>
            <a:r>
              <a:rPr lang="ru-RU" sz="1000" b="1" dirty="0"/>
              <a:t>ГОДА ТЮМЕНСКОЙ ОБЛАСТИ»</a:t>
            </a:r>
            <a:endParaRPr lang="ru-RU" sz="10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0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номинации «</a:t>
            </a:r>
            <a:r>
              <a:rPr lang="ru-RU" sz="10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 года</a:t>
            </a:r>
            <a:r>
              <a:rPr lang="ru-RU" sz="10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 descr="C:\Users\LSI\AppData\Local\Microsoft\Windows\INetCache\Content.Word\Тюменская область контур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6075" y="189364"/>
            <a:ext cx="1524072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/>
          <p:cNvPicPr/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6768" y="39096"/>
            <a:ext cx="1080120" cy="734102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1116754" y="1304220"/>
            <a:ext cx="7674634" cy="1936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85825" algn="just">
              <a:lnSpc>
                <a:spcPct val="107000"/>
              </a:lnSpc>
              <a:spcAft>
                <a:spcPts val="0"/>
              </a:spcAft>
              <a:tabLst>
                <a:tab pos="885825" algn="l"/>
              </a:tabLst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Оценка конкурсного испытания осуществляется по 5 критериям. Каждый критерий включает 5 показателей, раскрывающих содержание критерия.</a:t>
            </a:r>
            <a:endParaRPr lang="ru-RU" sz="1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885825" algn="just">
              <a:lnSpc>
                <a:spcPct val="107000"/>
              </a:lnSpc>
              <a:spcAft>
                <a:spcPts val="0"/>
              </a:spcAft>
              <a:tabLst>
                <a:tab pos="885825" algn="l"/>
              </a:tabLst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Каждый показатель оценивается в баллах: </a:t>
            </a:r>
            <a:endParaRPr lang="ru-RU" sz="1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885825" algn="just">
              <a:lnSpc>
                <a:spcPct val="107000"/>
              </a:lnSpc>
              <a:spcAft>
                <a:spcPts val="0"/>
              </a:spcAft>
              <a:tabLst>
                <a:tab pos="885825" algn="l"/>
              </a:tabLst>
            </a:pP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балла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«показатель проявлен в полной мере»; </a:t>
            </a:r>
            <a:endParaRPr lang="ru-RU" sz="1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885825" algn="just">
              <a:lnSpc>
                <a:spcPct val="107000"/>
              </a:lnSpc>
              <a:spcAft>
                <a:spcPts val="0"/>
              </a:spcAft>
              <a:tabLst>
                <a:tab pos="885825" algn="l"/>
              </a:tabLst>
            </a:pP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балл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«показатель проявлен частично»; </a:t>
            </a:r>
            <a:endParaRPr lang="ru-RU" sz="1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885825" algn="just">
              <a:lnSpc>
                <a:spcPct val="107000"/>
              </a:lnSpc>
              <a:spcAft>
                <a:spcPts val="0"/>
              </a:spcAft>
              <a:tabLst>
                <a:tab pos="885825" algn="l"/>
              </a:tabLst>
            </a:pP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 баллов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«показатель не проявлен». </a:t>
            </a:r>
            <a:endParaRPr lang="ru-RU" sz="11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885825" algn="just">
              <a:lnSpc>
                <a:spcPct val="107000"/>
              </a:lnSpc>
              <a:spcAft>
                <a:spcPts val="0"/>
              </a:spcAft>
              <a:tabLst>
                <a:tab pos="885825" algn="l"/>
              </a:tabLst>
            </a:pPr>
            <a:r>
              <a:rPr 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Максимальная оценка, выставляемая одним экспертом за конкурсное испытание – 50 баллов.</a:t>
            </a:r>
            <a:endParaRPr lang="ru-RU" sz="1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498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Юг"/>
          <p:cNvPicPr>
            <a:picLocks noChangeAspect="1" noChangeArrowheads="1"/>
          </p:cNvPicPr>
          <p:nvPr/>
        </p:nvPicPr>
        <p:blipFill>
          <a:blip r:embed="rId3" cstate="print"/>
          <a:srcRect b="-38"/>
          <a:stretch>
            <a:fillRect/>
          </a:stretch>
        </p:blipFill>
        <p:spPr bwMode="auto">
          <a:xfrm>
            <a:off x="5530045" y="1860086"/>
            <a:ext cx="5549863" cy="550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Поле 4"/>
          <p:cNvSpPr txBox="1">
            <a:spLocks/>
          </p:cNvSpPr>
          <p:nvPr/>
        </p:nvSpPr>
        <p:spPr>
          <a:xfrm>
            <a:off x="7911258" y="218934"/>
            <a:ext cx="3168650" cy="944245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450215" algn="r">
              <a:lnSpc>
                <a:spcPct val="115000"/>
              </a:lnSpc>
            </a:pP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30-летию конкурса 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450215" algn="r">
              <a:lnSpc>
                <a:spcPct val="115000"/>
              </a:lnSpc>
            </a:pP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«Учитель года» 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450215" algn="r">
              <a:lnSpc>
                <a:spcPct val="115000"/>
              </a:lnSpc>
            </a:pP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Тюменской области 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450215" algn="r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посвящается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27" name="Рисунок 26" descr="C:\Users\LSI\AppData\Local\Microsoft\Windows\INetCache\Content.Word\Тюменская область контур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581" y="0"/>
            <a:ext cx="1524072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Рисунок 34"/>
          <p:cNvPicPr/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395" y="0"/>
            <a:ext cx="1080120" cy="734102"/>
          </a:xfrm>
          <a:prstGeom prst="rect">
            <a:avLst/>
          </a:prstGeom>
          <a:noFill/>
        </p:spPr>
      </p:pic>
      <p:sp>
        <p:nvSpPr>
          <p:cNvPr id="37" name="Прямоугольник 36"/>
          <p:cNvSpPr/>
          <p:nvPr/>
        </p:nvSpPr>
        <p:spPr>
          <a:xfrm>
            <a:off x="2640870" y="195813"/>
            <a:ext cx="6096000" cy="53828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«ПЕДАГОГ </a:t>
            </a:r>
            <a:r>
              <a:rPr lang="ru-RU" sz="1400" b="1" dirty="0">
                <a:solidFill>
                  <a:srgbClr val="002060"/>
                </a:solidFill>
              </a:rPr>
              <a:t>ГОДА ТЮМЕНСКОЙ ОБЛАСТИ»</a:t>
            </a:r>
            <a:endParaRPr lang="ru-RU" sz="1400" dirty="0">
              <a:solidFill>
                <a:srgbClr val="002060"/>
              </a:solidFill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номинация «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 года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2025</a:t>
            </a:r>
            <a:endParaRPr lang="ru-RU" sz="1400" b="1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967652" y="2574279"/>
            <a:ext cx="6096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Geometria-Regular"/>
              </a:rPr>
              <a:t>Проводится</a:t>
            </a:r>
            <a:r>
              <a:rPr lang="en-US" sz="1400" b="1" dirty="0" smtClean="0">
                <a:solidFill>
                  <a:srgbClr val="002060"/>
                </a:solidFill>
                <a:latin typeface="Geometria-Regular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Geometria-Regular"/>
              </a:rPr>
              <a:t> 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Geometria-Regular"/>
              </a:rPr>
              <a:t>- </a:t>
            </a:r>
            <a:r>
              <a:rPr lang="ru-RU" sz="1400" u="sng" dirty="0" smtClean="0">
                <a:solidFill>
                  <a:srgbClr val="002060"/>
                </a:solidFill>
                <a:latin typeface="Geometria-Regular"/>
              </a:rPr>
              <a:t>для </a:t>
            </a:r>
            <a:r>
              <a:rPr lang="ru-RU" sz="1400" b="1" u="sng" dirty="0">
                <a:solidFill>
                  <a:srgbClr val="002060"/>
                </a:solidFill>
                <a:latin typeface="Geometria-Regular"/>
              </a:rPr>
              <a:t>мастеров производственного обучения </a:t>
            </a:r>
            <a:endParaRPr lang="ru-RU" sz="1400" b="1" u="sng" dirty="0" smtClean="0">
              <a:solidFill>
                <a:srgbClr val="002060"/>
              </a:solidFill>
              <a:latin typeface="Geometria-Regular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Geometria-Regular"/>
              </a:rPr>
              <a:t>- или </a:t>
            </a:r>
            <a:r>
              <a:rPr lang="ru-RU" sz="1400" b="1" u="sng" dirty="0">
                <a:solidFill>
                  <a:srgbClr val="002060"/>
                </a:solidFill>
                <a:latin typeface="Geometria-Regular"/>
              </a:rPr>
              <a:t>преподавателей</a:t>
            </a:r>
            <a:r>
              <a:rPr lang="ru-RU" sz="1400" dirty="0">
                <a:solidFill>
                  <a:srgbClr val="002060"/>
                </a:solidFill>
                <a:latin typeface="Geometria-Regular"/>
              </a:rPr>
              <a:t> учебных дисциплин, профессиональных модулей, междисциплинарных курсов, практик профессионального цикла.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46300" y="1133841"/>
            <a:ext cx="605302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Geometria-Regular"/>
              </a:rPr>
              <a:t>Конкурс </a:t>
            </a:r>
            <a:r>
              <a:rPr lang="ru-RU" sz="1400" b="1" dirty="0">
                <a:solidFill>
                  <a:srgbClr val="002060"/>
                </a:solidFill>
                <a:latin typeface="Geometria-Regular"/>
              </a:rPr>
              <a:t>направлен</a:t>
            </a:r>
            <a:r>
              <a:rPr lang="ru-RU" sz="1400" dirty="0">
                <a:solidFill>
                  <a:srgbClr val="002060"/>
                </a:solidFill>
                <a:latin typeface="Geometria-Regular"/>
              </a:rPr>
              <a:t> </a:t>
            </a:r>
            <a:endParaRPr lang="ru-RU" sz="1400" dirty="0" smtClean="0">
              <a:solidFill>
                <a:srgbClr val="002060"/>
              </a:solidFill>
              <a:latin typeface="Geometria-Regular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Geometria-Regular"/>
              </a:rPr>
              <a:t>- на </a:t>
            </a:r>
            <a:r>
              <a:rPr lang="ru-RU" sz="1400" dirty="0">
                <a:solidFill>
                  <a:srgbClr val="002060"/>
                </a:solidFill>
                <a:latin typeface="Geometria-Regular"/>
              </a:rPr>
              <a:t>выявление талантливых педагогических работников, </a:t>
            </a:r>
            <a:endParaRPr lang="ru-RU" sz="1400" dirty="0" smtClean="0">
              <a:solidFill>
                <a:srgbClr val="002060"/>
              </a:solidFill>
              <a:latin typeface="Geometria-Regular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Geometria-Regular"/>
              </a:rPr>
              <a:t>- повышения </a:t>
            </a:r>
            <a:r>
              <a:rPr lang="ru-RU" sz="1400" dirty="0">
                <a:solidFill>
                  <a:srgbClr val="002060"/>
                </a:solidFill>
                <a:latin typeface="Geometria-Regular"/>
              </a:rPr>
              <a:t>престижа педагогического труда, </a:t>
            </a:r>
            <a:endParaRPr lang="ru-RU" sz="1400" dirty="0" smtClean="0">
              <a:solidFill>
                <a:srgbClr val="002060"/>
              </a:solidFill>
              <a:latin typeface="Geometria-Regular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Geometria-Regular"/>
              </a:rPr>
              <a:t>- пропаганды </a:t>
            </a:r>
            <a:r>
              <a:rPr lang="ru-RU" sz="1400" b="1" dirty="0">
                <a:solidFill>
                  <a:srgbClr val="002060"/>
                </a:solidFill>
                <a:latin typeface="Geometria-Regular"/>
              </a:rPr>
              <a:t>передовых идей </a:t>
            </a:r>
            <a:r>
              <a:rPr lang="ru-RU" sz="1400" dirty="0">
                <a:solidFill>
                  <a:srgbClr val="002060"/>
                </a:solidFill>
                <a:latin typeface="Geometria-Regular"/>
              </a:rPr>
              <a:t>в области профессионального образования и подготовки кадров, </a:t>
            </a:r>
            <a:endParaRPr lang="ru-RU" sz="1400" dirty="0" smtClean="0">
              <a:solidFill>
                <a:srgbClr val="002060"/>
              </a:solidFill>
              <a:latin typeface="Geometria-Regular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Geometria-Regular"/>
              </a:rPr>
              <a:t>- а </a:t>
            </a:r>
            <a:r>
              <a:rPr lang="ru-RU" sz="1400" dirty="0">
                <a:solidFill>
                  <a:srgbClr val="002060"/>
                </a:solidFill>
                <a:latin typeface="Geometria-Regular"/>
              </a:rPr>
              <a:t>также </a:t>
            </a:r>
            <a:r>
              <a:rPr lang="ru-RU" sz="1400" b="1" dirty="0">
                <a:solidFill>
                  <a:srgbClr val="002060"/>
                </a:solidFill>
                <a:latin typeface="Geometria-Regular"/>
              </a:rPr>
              <a:t>изучения и распространения лучшего педагогического опыта</a:t>
            </a:r>
            <a:r>
              <a:rPr lang="ru-RU" sz="1400" dirty="0">
                <a:solidFill>
                  <a:srgbClr val="002060"/>
                </a:solidFill>
                <a:latin typeface="Geometria-Regular"/>
              </a:rPr>
              <a:t>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36820" y="3914330"/>
            <a:ext cx="696563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Geometria-Regular"/>
              </a:rPr>
              <a:t>Организацию и проведение </a:t>
            </a:r>
            <a:r>
              <a:rPr lang="en-US" sz="1400" dirty="0" smtClean="0">
                <a:solidFill>
                  <a:srgbClr val="002060"/>
                </a:solidFill>
                <a:latin typeface="Geometria-Regular"/>
              </a:rPr>
              <a:t> 3 </a:t>
            </a:r>
            <a:r>
              <a:rPr lang="ru-RU" sz="1400" dirty="0" smtClean="0">
                <a:solidFill>
                  <a:srgbClr val="002060"/>
                </a:solidFill>
                <a:latin typeface="Geometria-Regular"/>
              </a:rPr>
              <a:t>этапа «Мастер </a:t>
            </a:r>
            <a:r>
              <a:rPr lang="ru-RU" sz="1400" dirty="0">
                <a:solidFill>
                  <a:srgbClr val="002060"/>
                </a:solidFill>
                <a:latin typeface="Geometria-Regular"/>
              </a:rPr>
              <a:t>года» </a:t>
            </a:r>
            <a:endParaRPr lang="ru-RU" sz="1400" dirty="0" smtClean="0">
              <a:solidFill>
                <a:srgbClr val="002060"/>
              </a:solidFill>
              <a:latin typeface="Geometria-Regular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Geometria-Regular"/>
              </a:rPr>
              <a:t>осуществляет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Geometria-Regular"/>
              </a:rPr>
              <a:t>Министерство </a:t>
            </a:r>
            <a:r>
              <a:rPr lang="ru-RU" sz="1400" b="1" dirty="0">
                <a:solidFill>
                  <a:srgbClr val="002060"/>
                </a:solidFill>
                <a:latin typeface="Geometria-Regular"/>
              </a:rPr>
              <a:t>просвещения </a:t>
            </a:r>
            <a:r>
              <a:rPr lang="ru-RU" sz="1400" dirty="0">
                <a:solidFill>
                  <a:srgbClr val="002060"/>
                </a:solidFill>
                <a:latin typeface="Geometria-Regular"/>
              </a:rPr>
              <a:t>Российской Федерации и </a:t>
            </a:r>
            <a:endParaRPr lang="ru-RU" sz="1400" dirty="0" smtClean="0">
              <a:solidFill>
                <a:srgbClr val="002060"/>
              </a:solidFill>
              <a:latin typeface="Geometria-Regular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ФГБОУ </a:t>
            </a:r>
            <a:r>
              <a:rPr lang="ru-RU" sz="1600" b="1" dirty="0">
                <a:solidFill>
                  <a:srgbClr val="002060"/>
                </a:solidFill>
              </a:rPr>
              <a:t>ВО «Государственный университет </a:t>
            </a:r>
            <a:r>
              <a:rPr lang="ru-RU" sz="1600" b="1" dirty="0" smtClean="0">
                <a:solidFill>
                  <a:srgbClr val="002060"/>
                </a:solidFill>
              </a:rPr>
              <a:t>просвещения»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053567" y="5662545"/>
            <a:ext cx="6713683" cy="1298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2000"/>
              </a:lnSpc>
              <a:spcAft>
                <a:spcPts val="0"/>
              </a:spcAft>
            </a:pPr>
            <a:r>
              <a:rPr lang="ru-RU" sz="1400" b="1" u="sng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Оператором Конкурса </a:t>
            </a:r>
            <a:endParaRPr lang="ru-RU" sz="1400" b="1" u="sng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450215" algn="ctr">
              <a:lnSpc>
                <a:spcPct val="112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на 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(отборочном)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и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II (региональном) этапах</a:t>
            </a:r>
          </a:p>
          <a:p>
            <a:pPr indent="450215" algn="ctr">
              <a:lnSpc>
                <a:spcPct val="112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 Тюменской области является </a:t>
            </a:r>
            <a:endParaRPr lang="ru-RU" sz="1400" b="1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450215" algn="ctr">
              <a:lnSpc>
                <a:spcPct val="112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Департамент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образования и науки Тюменской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области, </a:t>
            </a:r>
          </a:p>
          <a:p>
            <a:pPr indent="450215" algn="ctr">
              <a:lnSpc>
                <a:spcPct val="112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ТОГИРРО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85251" y="701514"/>
            <a:ext cx="285969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положение в 2024 году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09.04.2024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35324" t="11864" r="34898" b="13199"/>
          <a:stretch/>
        </p:blipFill>
        <p:spPr>
          <a:xfrm>
            <a:off x="468113" y="945900"/>
            <a:ext cx="4078188" cy="5773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43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l="32750" t="21630" r="33917" b="25037"/>
          <a:stretch/>
        </p:blipFill>
        <p:spPr>
          <a:xfrm>
            <a:off x="10395724" y="6114650"/>
            <a:ext cx="825944" cy="743350"/>
          </a:xfrm>
          <a:prstGeom prst="rect">
            <a:avLst/>
          </a:prstGeom>
        </p:spPr>
      </p:pic>
      <p:pic>
        <p:nvPicPr>
          <p:cNvPr id="15" name="Picture 12" descr="01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63825" y="5154348"/>
            <a:ext cx="828175" cy="509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69011" y="6105410"/>
            <a:ext cx="2807561" cy="57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/>
              <a:t>«ПЕДАГОГ </a:t>
            </a:r>
            <a:r>
              <a:rPr lang="ru-RU" sz="1000" b="1" dirty="0"/>
              <a:t>ГОДА ТЮМЕНСКОЙ ОБЛАСТИ»</a:t>
            </a:r>
            <a:endParaRPr lang="ru-RU" sz="10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0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номинации «</a:t>
            </a:r>
            <a:r>
              <a:rPr lang="ru-RU" sz="10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 года</a:t>
            </a:r>
            <a:r>
              <a:rPr lang="ru-RU" sz="10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508000" y="995680"/>
          <a:ext cx="10544237" cy="4943393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05442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42142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88290" algn="l"/>
                        </a:tabLs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ru-RU" sz="2400" dirty="0" smtClean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Использование</a:t>
                      </a:r>
                      <a:r>
                        <a:rPr lang="ru-RU" sz="2000" dirty="0" smtClean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передовых технологий практической подготовки в своей профессиональной деятельности, владение методиками практической подготовки</a:t>
                      </a:r>
                      <a:endParaRPr lang="ru-RU" sz="16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2.1.Демонстрирует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учебном занятии обоснованное применений передовых технологий практической подготовки обучающихся в соответствии с профессиональными компетенциями профессии или специальности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2.2.Применяет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практических видах работ на учебном занятии задания, ориентированные на формирование профессиональных компетенций профессии или специальности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2.3. Обоснованно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использует программное обеспечение, ориентирование на формирование профессиональных компетенций обучающихся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2.4.Создает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проблемные учебные ситуации, моделирующие производственный процесс, формирующий профессиональные навыки обучающихся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2.5.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Применяет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деятельности подход на учебном занятии при формировании профессионального навыка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11" name="Рисунок 10" descr="C:\Users\LSI\AppData\Local\Microsoft\Windows\INetCache\Content.Word\Тюменская область контур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6075" y="189364"/>
            <a:ext cx="1524072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/>
          <p:cNvPicPr/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2117" y="20685"/>
            <a:ext cx="1080120" cy="734102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2319594" y="382489"/>
            <a:ext cx="1476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2025 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</p:txBody>
      </p:sp>
    </p:spTree>
    <p:extLst>
      <p:ext uri="{BB962C8B-B14F-4D97-AF65-F5344CB8AC3E}">
        <p14:creationId xmlns:p14="http://schemas.microsoft.com/office/powerpoint/2010/main" val="56486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Юг"/>
          <p:cNvPicPr>
            <a:picLocks noChangeAspect="1" noChangeArrowheads="1"/>
          </p:cNvPicPr>
          <p:nvPr/>
        </p:nvPicPr>
        <p:blipFill>
          <a:blip r:embed="rId2" cstate="print"/>
          <a:srcRect b="-38"/>
          <a:stretch>
            <a:fillRect/>
          </a:stretch>
        </p:blipFill>
        <p:spPr bwMode="auto">
          <a:xfrm>
            <a:off x="198322" y="382489"/>
            <a:ext cx="6061682" cy="6010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32750" t="21630" r="33917" b="25037"/>
          <a:stretch/>
        </p:blipFill>
        <p:spPr>
          <a:xfrm>
            <a:off x="10454700" y="6190787"/>
            <a:ext cx="825944" cy="743350"/>
          </a:xfrm>
          <a:prstGeom prst="rect">
            <a:avLst/>
          </a:prstGeom>
        </p:spPr>
      </p:pic>
      <p:pic>
        <p:nvPicPr>
          <p:cNvPr id="15" name="Picture 12" descr="01_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209553" y="5681620"/>
            <a:ext cx="828175" cy="509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5685019"/>
            <a:ext cx="2807561" cy="57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/>
              <a:t>«ПЕДАГОГ </a:t>
            </a:r>
            <a:r>
              <a:rPr lang="ru-RU" sz="1000" b="1" dirty="0"/>
              <a:t>ГОДА ТЮМЕНСКОЙ ОБЛАСТИ»</a:t>
            </a:r>
            <a:endParaRPr lang="ru-RU" sz="10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0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номинации «</a:t>
            </a:r>
            <a:r>
              <a:rPr lang="ru-RU" sz="10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 года</a:t>
            </a:r>
            <a:r>
              <a:rPr lang="ru-RU" sz="10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1985819" y="1340383"/>
          <a:ext cx="9066418" cy="410895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90664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</a:t>
                      </a:r>
                      <a:r>
                        <a:rPr lang="ru-RU" sz="1800" dirty="0" smtClean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Организация </a:t>
                      </a:r>
                      <a:r>
                        <a:rPr lang="ru-RU" sz="180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работы обучающихся, умение взаимодействовать с обучающимися</a:t>
                      </a:r>
                      <a:endParaRPr lang="ru-RU" sz="14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3.1. Целесообразно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эффективно использует приемы формирования и поддержания мотивации обучающихся на учебном занятии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3.2.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организации учебной деятельности на учебном занятии учитывает возрастные особенности группы обучающихся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3.3.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Демонстрирует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корректное профессиональное общение с обучающимися, создает на учебном занятии ситуации сотрудничества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3.4.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Обеспечивает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нацеленность всех структурных и методических элементов учебного занятия на достижение обучающимися индивидуального образовательного результата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3.5. Обеспечивает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психолого-педагогическую поддержку обучающихся учебной группы, в том числе с особыми образовательными потребностями и ограниченными возможностями здоровья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11" name="Рисунок 10" descr="C:\Users\LSI\AppData\Local\Microsoft\Windows\INetCache\Content.Word\Тюменская область контур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6075" y="189364"/>
            <a:ext cx="1524072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Поле 4"/>
          <p:cNvSpPr txBox="1">
            <a:spLocks/>
          </p:cNvSpPr>
          <p:nvPr/>
        </p:nvSpPr>
        <p:spPr>
          <a:xfrm>
            <a:off x="8106544" y="855905"/>
            <a:ext cx="3168650" cy="944245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450215" algn="r">
              <a:lnSpc>
                <a:spcPct val="115000"/>
              </a:lnSpc>
            </a:pPr>
            <a:r>
              <a:rPr lang="ru-RU" sz="1200" b="1" dirty="0" smtClean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года» 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450215" algn="r">
              <a:lnSpc>
                <a:spcPct val="115000"/>
              </a:lnSpc>
            </a:pP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Тюменской области 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450215" algn="r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посвящается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7" name="Рисунок 16"/>
          <p:cNvPicPr/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5675" y="-15353"/>
            <a:ext cx="1080120" cy="7341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594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Юг"/>
          <p:cNvPicPr>
            <a:picLocks noChangeAspect="1" noChangeArrowheads="1"/>
          </p:cNvPicPr>
          <p:nvPr/>
        </p:nvPicPr>
        <p:blipFill>
          <a:blip r:embed="rId2" cstate="print"/>
          <a:srcRect b="-38"/>
          <a:stretch>
            <a:fillRect/>
          </a:stretch>
        </p:blipFill>
        <p:spPr bwMode="auto">
          <a:xfrm>
            <a:off x="198322" y="382489"/>
            <a:ext cx="6061682" cy="6010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32750" t="21630" r="33917" b="25037"/>
          <a:stretch/>
        </p:blipFill>
        <p:spPr>
          <a:xfrm>
            <a:off x="10496828" y="6260561"/>
            <a:ext cx="825944" cy="743350"/>
          </a:xfrm>
          <a:prstGeom prst="rect">
            <a:avLst/>
          </a:prstGeom>
        </p:spPr>
      </p:pic>
      <p:pic>
        <p:nvPicPr>
          <p:cNvPr id="15" name="Picture 12" descr="01_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022740" y="5340707"/>
            <a:ext cx="828175" cy="509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5685019"/>
            <a:ext cx="2807561" cy="57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/>
              <a:t>«ПЕДАГОГ </a:t>
            </a:r>
            <a:r>
              <a:rPr lang="ru-RU" sz="1000" b="1" dirty="0"/>
              <a:t>ГОДА ТЮМЕНСКОЙ ОБЛАСТИ»</a:t>
            </a:r>
            <a:endParaRPr lang="ru-RU" sz="10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0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номинации «</a:t>
            </a:r>
            <a:r>
              <a:rPr lang="ru-RU" sz="10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 года</a:t>
            </a:r>
            <a:r>
              <a:rPr lang="ru-RU" sz="10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766904" y="1081601"/>
          <a:ext cx="10056359" cy="384841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00563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2000" dirty="0" smtClean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Использование </a:t>
                      </a:r>
                      <a:r>
                        <a:rPr lang="ru-RU" sz="200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информационно-коммуникационных, </a:t>
                      </a:r>
                      <a:r>
                        <a:rPr lang="ru-RU" sz="2000" dirty="0" err="1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здоровьесберегающих</a:t>
                      </a:r>
                      <a:r>
                        <a:rPr lang="ru-RU" sz="200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технологий</a:t>
                      </a:r>
                    </a:p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6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4.1.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Целесообразно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на достаточном уровне использует ИКТ-технологии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4.2.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Реализует 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здоровьесберегающие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подходы, использует приемы снятия напряжения и смену видов учебной деятельности обучающихся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4.3.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Демонстрирует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обоснованное применение электронный учебно-методических пособий, возможностей интерактивной доски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4.4.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Демонстрирует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применение интерактивных методов обучения, в том числе с применением цифровых образовательных ресурсов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4.5. Применяет в учебном занятии модели, макеты, модуляторы, симуляторы и другие средства, имитирующие производственные операции и процессы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11" name="Рисунок 10" descr="C:\Users\LSI\AppData\Local\Microsoft\Windows\INetCache\Content.Word\Тюменская область контур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6075" y="189364"/>
            <a:ext cx="1524072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/>
          <p:cNvPicPr/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2620" y="-2057"/>
            <a:ext cx="1080120" cy="7341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17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Юг"/>
          <p:cNvPicPr>
            <a:picLocks noChangeAspect="1" noChangeArrowheads="1"/>
          </p:cNvPicPr>
          <p:nvPr/>
        </p:nvPicPr>
        <p:blipFill>
          <a:blip r:embed="rId2" cstate="print"/>
          <a:srcRect b="-38"/>
          <a:stretch>
            <a:fillRect/>
          </a:stretch>
        </p:blipFill>
        <p:spPr bwMode="auto">
          <a:xfrm>
            <a:off x="198322" y="382489"/>
            <a:ext cx="6061682" cy="6010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32750" t="21630" r="33917" b="25037"/>
          <a:stretch/>
        </p:blipFill>
        <p:spPr>
          <a:xfrm>
            <a:off x="10496828" y="6244118"/>
            <a:ext cx="825944" cy="743350"/>
          </a:xfrm>
          <a:prstGeom prst="rect">
            <a:avLst/>
          </a:prstGeom>
        </p:spPr>
      </p:pic>
      <p:pic>
        <p:nvPicPr>
          <p:cNvPr id="15" name="Picture 12" descr="01_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40670" y="4908543"/>
            <a:ext cx="828175" cy="509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94891" y="6105410"/>
            <a:ext cx="2807561" cy="57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/>
              <a:t>«ПЕДАГОГ </a:t>
            </a:r>
            <a:r>
              <a:rPr lang="ru-RU" sz="1000" b="1" dirty="0"/>
              <a:t>ГОДА ТЮМЕНСКОЙ ОБЛАСТИ»</a:t>
            </a:r>
            <a:endParaRPr lang="ru-RU" sz="10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0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номинации «</a:t>
            </a:r>
            <a:r>
              <a:rPr lang="ru-RU" sz="10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 года</a:t>
            </a:r>
            <a:r>
              <a:rPr lang="ru-RU" sz="10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843280" y="965200"/>
          <a:ext cx="10066520" cy="4696207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0066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2710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dirty="0" smtClean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5.Результативность </a:t>
                      </a:r>
                      <a:r>
                        <a:rPr lang="ru-RU" sz="240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учебного занятия</a:t>
                      </a:r>
                      <a:endParaRPr lang="ru-RU" sz="18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5.1.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Демонстрирует 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постановку и достижение планируемых результатов учебного занятия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5.2.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Планирует 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результаты учебного занятия с учетом ПООП, в соответствии с рабочей программой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5.3.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Планирует 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результаты учебного занятия в соответствии с целью, задачами, содержанием, формами и способами учебной деятельности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5.4.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Привлекает 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обучающихся к планированию цели, задач и результатов учебного занятия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5.5.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Владеет 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инструментарием оценивания результативности учебного занятия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11" name="Рисунок 10" descr="C:\Users\LSI\AppData\Local\Microsoft\Windows\INetCache\Content.Word\Тюменская область контур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6075" y="189364"/>
            <a:ext cx="1524072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Поле 4"/>
          <p:cNvSpPr txBox="1">
            <a:spLocks/>
          </p:cNvSpPr>
          <p:nvPr/>
        </p:nvSpPr>
        <p:spPr>
          <a:xfrm>
            <a:off x="8106544" y="855905"/>
            <a:ext cx="3168650" cy="944245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450215" algn="r">
              <a:lnSpc>
                <a:spcPct val="115000"/>
              </a:lnSpc>
            </a:pPr>
            <a:r>
              <a:rPr lang="ru-RU" sz="1200" b="1" dirty="0" smtClean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года» 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450215" algn="r">
              <a:lnSpc>
                <a:spcPct val="115000"/>
              </a:lnSpc>
            </a:pP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Тюменской области 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450215" algn="r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посвящается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7" name="Рисунок 16"/>
          <p:cNvPicPr/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6768" y="67156"/>
            <a:ext cx="1080120" cy="7341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421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Юг"/>
          <p:cNvPicPr>
            <a:picLocks noChangeAspect="1" noChangeArrowheads="1"/>
          </p:cNvPicPr>
          <p:nvPr/>
        </p:nvPicPr>
        <p:blipFill>
          <a:blip r:embed="rId2" cstate="print"/>
          <a:srcRect b="-38"/>
          <a:stretch>
            <a:fillRect/>
          </a:stretch>
        </p:blipFill>
        <p:spPr bwMode="auto">
          <a:xfrm>
            <a:off x="198322" y="382489"/>
            <a:ext cx="6061682" cy="6010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32750" t="21630" r="33917" b="25037"/>
          <a:stretch/>
        </p:blipFill>
        <p:spPr>
          <a:xfrm>
            <a:off x="11275194" y="5706276"/>
            <a:ext cx="825944" cy="743350"/>
          </a:xfrm>
          <a:prstGeom prst="rect">
            <a:avLst/>
          </a:prstGeom>
        </p:spPr>
      </p:pic>
      <p:pic>
        <p:nvPicPr>
          <p:cNvPr id="15" name="Picture 12" descr="01_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241470" y="5080583"/>
            <a:ext cx="828175" cy="509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5685019"/>
            <a:ext cx="2807561" cy="57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/>
              <a:t>«ПЕДАГОГ </a:t>
            </a:r>
            <a:r>
              <a:rPr lang="ru-RU" sz="1000" b="1" dirty="0"/>
              <a:t>ГОДА ТЮМЕНСКОЙ ОБЛАСТИ»</a:t>
            </a:r>
            <a:endParaRPr lang="ru-RU" sz="10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0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номинации «</a:t>
            </a:r>
            <a:r>
              <a:rPr lang="ru-RU" sz="10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 года</a:t>
            </a:r>
            <a:r>
              <a:rPr lang="ru-RU" sz="10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894080" y="1310640"/>
          <a:ext cx="10015720" cy="3771522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00157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1999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6.Рефлексивная </a:t>
                      </a:r>
                      <a:r>
                        <a:rPr lang="ru-RU" sz="200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культура</a:t>
                      </a:r>
                      <a:endParaRPr lang="ru-RU" sz="16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lvl="1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6.1. Владеет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оценочно-рефлексивным инструментарием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940425" algn="r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6.2. Соотносит использованные на учебном занятии методы и приёмы с поставленной целью, задачами и достигнутыми результатами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940425" algn="r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6.3. Демонстрирует взаимосвязь проведенного занятия с методическими принципами, представленными в методической мастерской, сочетание элементов структуры урока в соответствии с планом и его реализацией, аргументированно обосновывает свои действия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278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6.4. Обеспечивает наличие рефлексивно-оценочных элементов в структуре учебного занятия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6.5. Демонстрирует готовность и способность к профессиональной рефлексии во время самоанализа учебного занятия и беседы с экспертами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11" name="Рисунок 10" descr="C:\Users\LSI\AppData\Local\Microsoft\Windows\INetCache\Content.Word\Тюменская область контур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28" y="198157"/>
            <a:ext cx="1524072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/>
          <p:cNvPicPr/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6768" y="36749"/>
            <a:ext cx="1080120" cy="7341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402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8320" y="519837"/>
            <a:ext cx="11430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Конкурсное мероприятие </a:t>
            </a:r>
            <a:r>
              <a:rPr lang="ru-RU" sz="2400" b="1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№3</a:t>
            </a:r>
            <a:r>
              <a:rPr lang="ru-RU" sz="2800" b="1" dirty="0"/>
              <a:t> Творческое задание 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«</a:t>
            </a:r>
            <a:r>
              <a:rPr lang="ru-RU" sz="2800" b="1" dirty="0">
                <a:solidFill>
                  <a:srgbClr val="FF0000"/>
                </a:solidFill>
              </a:rPr>
              <a:t>Влюбить в профессию</a:t>
            </a:r>
            <a:r>
              <a:rPr lang="ru-RU" sz="2800" b="1" dirty="0"/>
              <a:t>»</a:t>
            </a:r>
            <a:r>
              <a:rPr lang="ru-RU" sz="2800" dirty="0"/>
              <a:t>.</a:t>
            </a:r>
          </a:p>
          <a:p>
            <a:pPr algn="ctr"/>
            <a:r>
              <a:rPr lang="ru-RU" sz="2400" b="1" dirty="0"/>
              <a:t>Цель</a:t>
            </a:r>
            <a:r>
              <a:rPr lang="ru-RU" sz="2400" dirty="0"/>
              <a:t> конкурсного испытания: демонстрация конкурсантом профессиональных компетенций по формированию мотивации выбора профессии для разных категорий участников в нестандартной обстановке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323254"/>
              </p:ext>
            </p:extLst>
          </p:nvPr>
        </p:nvGraphicFramePr>
        <p:xfrm>
          <a:off x="828720" y="2575052"/>
          <a:ext cx="6560503" cy="41870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38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566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832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08.30 –09.00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Прибытие, регистрация участников, региональной комиссии и гостей конкурса. Кофе-пауза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 09.00-09.30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41300" algn="ctr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553720" algn="l"/>
                        </a:tabLs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Конкурсное мероприятие №3 Творческое задание — 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indent="-241300" algn="ctr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553720" algn="l"/>
                        </a:tabLs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«Влюбить в профессию»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indent="-241300" algn="ctr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553720" algn="l"/>
                        </a:tabLs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Участник №1 </a:t>
                      </a:r>
                      <a:endParaRPr lang="ru-RU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09.30-09.40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41300" algn="ctr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553720" algn="l"/>
                        </a:tabLs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перерыв</a:t>
                      </a:r>
                      <a:endParaRPr lang="ru-RU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09.40- 10.10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41300" algn="ctr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553720" algn="l"/>
                        </a:tabLs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Конкурсное мероприятие №3 Творческое задание —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indent="-241300" algn="ctr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553720" algn="l"/>
                        </a:tabLs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«Влюбить в профессию»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indent="-241300" algn="ctr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553720" algn="l"/>
                        </a:tabLs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Участник №2 </a:t>
                      </a:r>
                      <a:endParaRPr lang="ru-RU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10.10- 10.20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41300" algn="ctr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553720" algn="l"/>
                        </a:tabLs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перерыв</a:t>
                      </a:r>
                      <a:endParaRPr lang="ru-RU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10.20- 10.40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41300" algn="ctr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55372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Конкурсное мероприятие №3 Творческое задание —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indent="-241300" algn="ctr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55372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«Влюбить в профессию»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indent="-241300" algn="ctr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55372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Участник №3 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986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0400" y="0"/>
            <a:ext cx="1143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Конкурсное мероприятие </a:t>
            </a:r>
            <a:r>
              <a:rPr lang="ru-RU" sz="2400" b="1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№3</a:t>
            </a:r>
            <a:r>
              <a:rPr lang="ru-RU" sz="2800" b="1" dirty="0"/>
              <a:t> Творческое задание </a:t>
            </a:r>
            <a:endParaRPr lang="ru-RU" sz="2800" b="1" dirty="0" smtClean="0"/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«</a:t>
            </a:r>
            <a:r>
              <a:rPr lang="ru-RU" sz="2800" b="1" dirty="0">
                <a:solidFill>
                  <a:srgbClr val="FF0000"/>
                </a:solidFill>
              </a:rPr>
              <a:t>Влюбить в профессию</a:t>
            </a:r>
            <a:r>
              <a:rPr lang="ru-RU" sz="2800" b="1" dirty="0" smtClean="0">
                <a:solidFill>
                  <a:srgbClr val="FF0000"/>
                </a:solidFill>
              </a:rPr>
              <a:t>»</a:t>
            </a:r>
            <a:r>
              <a:rPr lang="ru-RU" sz="2800" dirty="0" smtClean="0">
                <a:solidFill>
                  <a:srgbClr val="FF0000"/>
                </a:solidFill>
              </a:rPr>
              <a:t>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2480" y="1156843"/>
            <a:ext cx="10139680" cy="1574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Формат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конкурсного испытания: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профориентационное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мероприятие, которое проводится конкурсантом на площадке, утверждённой Региональной рабочей группой. Конкурсант проводит мероприятие в режиме реального времени по подготовленному им сценарию в группе, состоящей из разных категорий слушателей, определенной Региональной рабочей группой.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25053" y="2811461"/>
            <a:ext cx="9429914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Целевая аудитория: до 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человек из категорий: обучающиеся общеобразовательных организаций, обучающиеся профессиональных организаций, родители обучающихся общеобразовательных организаций и профессиональных образовательных организаций, другие категории граждан, в том числе 50+.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4812343" y="4213844"/>
            <a:ext cx="704372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Регламент конкурсного испытания: до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30 минут.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pic>
        <p:nvPicPr>
          <p:cNvPr id="4100" name="Picture 55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7938" cy="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519309" y="4924704"/>
            <a:ext cx="8737241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Конкурсное испытание проводится н площадке, утверждённой Региональной рабочей группой, в присутствии 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членов региональной конкурсной комиссии</a:t>
            </a:r>
            <a:r>
              <a:rPr kumimoji="0" lang="ru-RU" altLang="ru-RU" sz="13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 участников регионального Конкурса.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18362" y="5535643"/>
            <a:ext cx="6096000" cy="12777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Тему и форму проведения конкурсного испытания конкурсанты определяют самостоятельно. Последовательность выступлений конкурсантов определяется жеребьевкой.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20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0400" y="0"/>
            <a:ext cx="1143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Конкурсное мероприятие </a:t>
            </a:r>
            <a:r>
              <a:rPr lang="ru-RU" sz="2400" b="1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№3</a:t>
            </a:r>
            <a:r>
              <a:rPr lang="ru-RU" sz="2800" b="1" dirty="0"/>
              <a:t> Творческое задание </a:t>
            </a:r>
            <a:endParaRPr lang="ru-RU" sz="2800" b="1" dirty="0" smtClean="0"/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«</a:t>
            </a:r>
            <a:r>
              <a:rPr lang="ru-RU" sz="2800" b="1" dirty="0">
                <a:solidFill>
                  <a:srgbClr val="FF0000"/>
                </a:solidFill>
              </a:rPr>
              <a:t>Влюбить в профессию</a:t>
            </a:r>
            <a:r>
              <a:rPr lang="ru-RU" sz="2800" b="1" dirty="0" smtClean="0">
                <a:solidFill>
                  <a:srgbClr val="FF0000"/>
                </a:solidFill>
              </a:rPr>
              <a:t>»</a:t>
            </a:r>
            <a:r>
              <a:rPr lang="ru-RU" sz="2800" dirty="0" smtClean="0">
                <a:solidFill>
                  <a:srgbClr val="FF0000"/>
                </a:solidFill>
              </a:rPr>
              <a:t>.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100" name="Picture 55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7938" cy="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1520" y="2065117"/>
            <a:ext cx="10901680" cy="2740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Порядок оценивания конкурсного испытания: оценивание конкурсного задания осуществляется региональной конкурсной комиссии и участниками мероприятия из числа целевой группы путём заполнения оценочного листа. </a:t>
            </a:r>
            <a:endParaRPr lang="ru-RU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Оценивание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производится по критериям, каждый из которых раскрывается через пять показателей. Каждый показатель оценивается по шкале от </a:t>
            </a: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 до 2 баллов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ru-RU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где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 баллов — «показатель не проявлен», </a:t>
            </a:r>
            <a:endParaRPr lang="ru-RU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балл — «показатель проявлен частично», </a:t>
            </a:r>
            <a:endParaRPr lang="ru-RU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балла — «показатель проявлен в полной мере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</a:rPr>
              <a:t>Максимальная оценка за конкурсное испытание </a:t>
            </a: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</a:rPr>
              <a:t>— 50 баллов.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8116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0400" y="0"/>
            <a:ext cx="1143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Конкурсное мероприятие </a:t>
            </a:r>
            <a:r>
              <a:rPr lang="ru-RU" sz="2400" b="1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№3</a:t>
            </a:r>
            <a:r>
              <a:rPr lang="ru-RU" sz="2800" b="1" dirty="0"/>
              <a:t> Творческое задание </a:t>
            </a:r>
            <a:endParaRPr lang="ru-RU" sz="2800" b="1" dirty="0" smtClean="0"/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«</a:t>
            </a:r>
            <a:r>
              <a:rPr lang="ru-RU" sz="2800" b="1" dirty="0">
                <a:solidFill>
                  <a:srgbClr val="FF0000"/>
                </a:solidFill>
              </a:rPr>
              <a:t>Влюбить в профессию</a:t>
            </a:r>
            <a:r>
              <a:rPr lang="ru-RU" sz="2800" b="1" dirty="0" smtClean="0">
                <a:solidFill>
                  <a:srgbClr val="FF0000"/>
                </a:solidFill>
              </a:rPr>
              <a:t>»</a:t>
            </a:r>
            <a:r>
              <a:rPr lang="ru-RU" sz="2800" dirty="0" smtClean="0">
                <a:solidFill>
                  <a:srgbClr val="FF0000"/>
                </a:solidFill>
              </a:rPr>
              <a:t>.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100" name="Picture 55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7938" cy="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1520" y="2065117"/>
            <a:ext cx="10901680" cy="2740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Порядок оценивания конкурсного испытания: оценивание конкурсного задания осуществляется региональной конкурсной комиссии и участниками мероприятия из числа целевой группы путём заполнения оценочного листа. </a:t>
            </a:r>
            <a:endParaRPr lang="ru-RU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Оценивание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производится по критериям, каждый из которых раскрывается через пять показателей. Каждый показатель оценивается по шкале от </a:t>
            </a: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 до 2 баллов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ru-RU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где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 баллов — «показатель не проявлен», </a:t>
            </a:r>
            <a:endParaRPr lang="ru-RU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балл — «показатель проявлен частично», </a:t>
            </a:r>
            <a:endParaRPr lang="ru-RU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балла — «показатель проявлен в полной мере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</a:rPr>
              <a:t>Максимальная оценка за конкурсное испытание </a:t>
            </a: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</a:rPr>
              <a:t>— 50 баллов.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2417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0400" y="0"/>
            <a:ext cx="1143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Конкурсное мероприятие </a:t>
            </a:r>
            <a:r>
              <a:rPr lang="ru-RU" sz="2400" b="1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№3</a:t>
            </a:r>
            <a:r>
              <a:rPr lang="ru-RU" sz="2800" b="1" dirty="0"/>
              <a:t> Творческое задание </a:t>
            </a:r>
            <a:endParaRPr lang="ru-RU" sz="2800" b="1" dirty="0" smtClean="0"/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«</a:t>
            </a:r>
            <a:r>
              <a:rPr lang="ru-RU" sz="2800" b="1" dirty="0">
                <a:solidFill>
                  <a:srgbClr val="FF0000"/>
                </a:solidFill>
              </a:rPr>
              <a:t>Влюбить в профессию</a:t>
            </a:r>
            <a:r>
              <a:rPr lang="ru-RU" sz="2800" b="1" dirty="0" smtClean="0">
                <a:solidFill>
                  <a:srgbClr val="FF0000"/>
                </a:solidFill>
              </a:rPr>
              <a:t>»</a:t>
            </a:r>
            <a:r>
              <a:rPr lang="ru-RU" sz="2800" dirty="0" smtClean="0">
                <a:solidFill>
                  <a:srgbClr val="FF0000"/>
                </a:solidFill>
              </a:rPr>
              <a:t>.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100" name="Picture 55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7938" cy="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52547"/>
              </p:ext>
            </p:extLst>
          </p:nvPr>
        </p:nvGraphicFramePr>
        <p:xfrm>
          <a:off x="994610" y="1531623"/>
          <a:ext cx="10363200" cy="42641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363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Критерии и показатели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6985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928870" algn="r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Актуальность и методическая обоснованность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6985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928870" algn="r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содержания занятия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1.1. Демонстрирует соответствие содержания занятия заявленной тематике конкурсного испытания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1.2. Демонстрирует нестандартные решения, идеи, аргументированность и убедительность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З. Демонстрирует обоснованность применяемых методов, способов, технологий в соответствии с презентуемой специальностью/профессией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А. Выбирает форму организации деятельности и использует адекватные методы с учетом возрастных особенностей участников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1.5. Стимулирует активность и интерес участников к выполнению заданий, побуждает к обсуждению вопросов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114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Юг"/>
          <p:cNvPicPr>
            <a:picLocks noChangeAspect="1" noChangeArrowheads="1"/>
          </p:cNvPicPr>
          <p:nvPr/>
        </p:nvPicPr>
        <p:blipFill>
          <a:blip r:embed="rId2" cstate="print"/>
          <a:srcRect b="-38"/>
          <a:stretch>
            <a:fillRect/>
          </a:stretch>
        </p:blipFill>
        <p:spPr bwMode="auto">
          <a:xfrm>
            <a:off x="3002679" y="2291204"/>
            <a:ext cx="5549863" cy="550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Поле 4"/>
          <p:cNvSpPr txBox="1">
            <a:spLocks/>
          </p:cNvSpPr>
          <p:nvPr/>
        </p:nvSpPr>
        <p:spPr>
          <a:xfrm>
            <a:off x="7911258" y="218934"/>
            <a:ext cx="3168650" cy="944245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450215" algn="r">
              <a:lnSpc>
                <a:spcPct val="115000"/>
              </a:lnSpc>
            </a:pP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30-летию конкурса 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450215" algn="r">
              <a:lnSpc>
                <a:spcPct val="115000"/>
              </a:lnSpc>
            </a:pP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«Учитель года» 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450215" algn="r">
              <a:lnSpc>
                <a:spcPct val="115000"/>
              </a:lnSpc>
            </a:pP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Тюменской области 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450215" algn="r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посвящается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04" y="-42101"/>
            <a:ext cx="1551463" cy="699112"/>
          </a:xfrm>
          <a:prstGeom prst="rect">
            <a:avLst/>
          </a:prstGeom>
        </p:spPr>
      </p:pic>
      <p:pic>
        <p:nvPicPr>
          <p:cNvPr id="27" name="Рисунок 26" descr="C:\Users\LSI\AppData\Local\Microsoft\Windows\INetCache\Content.Word\Тюменская область контур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581" y="0"/>
            <a:ext cx="1524072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Рисунок 34"/>
          <p:cNvPicPr/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395" y="0"/>
            <a:ext cx="1080120" cy="734102"/>
          </a:xfrm>
          <a:prstGeom prst="rect">
            <a:avLst/>
          </a:prstGeom>
          <a:noFill/>
        </p:spPr>
      </p:pic>
      <p:sp>
        <p:nvSpPr>
          <p:cNvPr id="37" name="Прямоугольник 36"/>
          <p:cNvSpPr/>
          <p:nvPr/>
        </p:nvSpPr>
        <p:spPr>
          <a:xfrm>
            <a:off x="3205600" y="20557"/>
            <a:ext cx="6096000" cy="53828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dirty="0" smtClean="0"/>
              <a:t>«ПЕДАГОГ </a:t>
            </a:r>
            <a:r>
              <a:rPr lang="ru-RU" sz="1400" b="1" dirty="0"/>
              <a:t>ГОДА ТЮМЕНСКОЙ ОБЛАСТИ»</a:t>
            </a:r>
            <a:endParaRPr lang="ru-RU" sz="14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номинации «</a:t>
            </a:r>
            <a:r>
              <a:rPr lang="ru-RU" sz="14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 года</a:t>
            </a:r>
            <a:r>
              <a:rPr lang="ru-RU" sz="14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171616" y="782488"/>
            <a:ext cx="40679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2025 году</a:t>
            </a:r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(как и в 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2022, 2023, 2024</a:t>
            </a:r>
            <a:r>
              <a:rPr lang="ru-RU" sz="1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году)</a:t>
            </a:r>
            <a:endParaRPr lang="ru-RU" sz="1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22786" y="1835431"/>
            <a:ext cx="1044625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Кандидат на участие в Конкурсе должен иметь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конкретные достижения, подтверждаемые документами </a:t>
            </a:r>
            <a:r>
              <a:rPr lang="ru-RU" b="1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одному или нескольким следующим критериям:</a:t>
            </a:r>
            <a:endParaRPr lang="ru-RU" dirty="0">
              <a:solidFill>
                <a:srgbClr val="2125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готовил выпускников, успешно прошедших государственную итоговую аттестацию (ГИА-</a:t>
            </a:r>
            <a:r>
              <a:rPr lang="ru-RU" b="1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ДЭ</a:t>
            </a:r>
            <a:r>
              <a:rPr lang="ru-RU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имеет опыт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разработки и внедрения инновационных методов преподавания и воспитания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имеет </a:t>
            </a:r>
            <a:r>
              <a:rPr lang="ru-RU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опыт подготовки призеров и/или победителей региональных/национальных/международных чемпионатов профессионального мастерства </a:t>
            </a:r>
            <a:r>
              <a:rPr lang="ru-RU" strike="sngStrike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стандартам «</a:t>
            </a:r>
            <a:r>
              <a:rPr lang="ru-RU" b="1" strike="sngStrike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Ворлдскиллс</a:t>
            </a:r>
            <a:r>
              <a:rPr lang="ru-RU" strike="sngStrike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имеет опыт подготовки призеров и/или победителей региональных/национальных/международных чемпионатов «</a:t>
            </a:r>
            <a:r>
              <a:rPr lang="ru-RU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Абилимпикс</a:t>
            </a:r>
            <a:r>
              <a:rPr lang="ru-RU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имеет опыт подготовки призеров и/или победителей региональных/национальных/международных чемпионатов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ArtMasters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иные</a:t>
            </a:r>
            <a:r>
              <a:rPr lang="ru-RU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профессиональные конкурсные мероприятия</a:t>
            </a:r>
            <a:endParaRPr lang="ru-RU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70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0400" y="0"/>
            <a:ext cx="1143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Конкурсное мероприятие </a:t>
            </a:r>
            <a:r>
              <a:rPr lang="ru-RU" sz="2400" b="1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№3</a:t>
            </a:r>
            <a:r>
              <a:rPr lang="ru-RU" sz="2800" b="1" dirty="0"/>
              <a:t> Творческое задание </a:t>
            </a:r>
            <a:endParaRPr lang="ru-RU" sz="2800" b="1" dirty="0" smtClean="0"/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«</a:t>
            </a:r>
            <a:r>
              <a:rPr lang="ru-RU" sz="2800" b="1" dirty="0">
                <a:solidFill>
                  <a:srgbClr val="FF0000"/>
                </a:solidFill>
              </a:rPr>
              <a:t>Влюбить в профессию</a:t>
            </a:r>
            <a:r>
              <a:rPr lang="ru-RU" sz="2800" b="1" dirty="0" smtClean="0">
                <a:solidFill>
                  <a:srgbClr val="FF0000"/>
                </a:solidFill>
              </a:rPr>
              <a:t>»</a:t>
            </a:r>
            <a:r>
              <a:rPr lang="ru-RU" sz="2800" dirty="0" smtClean="0">
                <a:solidFill>
                  <a:srgbClr val="FF0000"/>
                </a:solidFill>
              </a:rPr>
              <a:t>.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100" name="Picture 55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7938" cy="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789079"/>
              </p:ext>
            </p:extLst>
          </p:nvPr>
        </p:nvGraphicFramePr>
        <p:xfrm>
          <a:off x="934720" y="1628489"/>
          <a:ext cx="10363200" cy="4239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363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42900" marR="6985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928870" algn="r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Коммуникативная и речевая культура,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57200" marR="6985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928870" algn="r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личная ориентированность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2.1.	Демонстрирует соблюдение языковых норм русского языка, точность и выразительность речи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2.2. Демонстрирует культуру публичного выступления, логичность и образность речи, харизматичность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2.3. Демонстрирует применение эффективных приемов построения коммуникации: аргументированность, взвешенность, конструктивность предложений для развития интереса участников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2.4. Корректно и грамотно использует понятийный аппарат по теме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2.5. Демонстрирует построение эффективного диалогового взаимодействия с участниками, поддерживает содержательную «обратную связь», проявляет 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эмпатию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01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0400" y="0"/>
            <a:ext cx="1143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Конкурсное мероприятие </a:t>
            </a:r>
            <a:r>
              <a:rPr lang="ru-RU" sz="2400" b="1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№3</a:t>
            </a:r>
            <a:r>
              <a:rPr lang="ru-RU" sz="2800" b="1" dirty="0"/>
              <a:t> Творческое задание </a:t>
            </a:r>
            <a:endParaRPr lang="ru-RU" sz="2800" b="1" dirty="0" smtClean="0"/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«</a:t>
            </a:r>
            <a:r>
              <a:rPr lang="ru-RU" sz="2800" b="1" dirty="0">
                <a:solidFill>
                  <a:srgbClr val="FF0000"/>
                </a:solidFill>
              </a:rPr>
              <a:t>Влюбить в профессию</a:t>
            </a:r>
            <a:r>
              <a:rPr lang="ru-RU" sz="2800" b="1" dirty="0" smtClean="0">
                <a:solidFill>
                  <a:srgbClr val="FF0000"/>
                </a:solidFill>
              </a:rPr>
              <a:t>»</a:t>
            </a:r>
            <a:r>
              <a:rPr lang="ru-RU" sz="2800" dirty="0" smtClean="0">
                <a:solidFill>
                  <a:srgbClr val="FF0000"/>
                </a:solidFill>
              </a:rPr>
              <a:t>.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100" name="Picture 55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7938" cy="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814928"/>
              </p:ext>
            </p:extLst>
          </p:nvPr>
        </p:nvGraphicFramePr>
        <p:xfrm>
          <a:off x="934720" y="1913223"/>
          <a:ext cx="10363200" cy="4239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363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R="6985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400300" algn="ctr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З.	 Эффективность организация взаимодействия с участниками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3.1. Эффективно организует совместную работу участников, создает условия для выражения личностной индивидуальной позиции участников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3.2. Создает доброжелательную атмосферу, безопасную и комфортную образовательную среду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3.3. Применяет дифференциацию заданий с учетом специфики возрастных групп участников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</a:rPr>
                        <a:t>3.4. Демонстрирует примеры эмпатии, психолого-педагогической поддержки участников, в том числе с особыми образовательными потребностями и ограниченными возможностями здоровья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3.5. Демонстрирует корректное профессиональное общение с участниками, создает на занятии ситуации сотрудничества и вовлеченности в совместную деятельность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863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0400" y="0"/>
            <a:ext cx="1143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Конкурсное мероприятие </a:t>
            </a:r>
            <a:r>
              <a:rPr lang="ru-RU" sz="2400" b="1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№3</a:t>
            </a:r>
            <a:r>
              <a:rPr lang="ru-RU" sz="2800" b="1" dirty="0"/>
              <a:t> Творческое задание </a:t>
            </a:r>
            <a:endParaRPr lang="ru-RU" sz="2800" b="1" dirty="0" smtClean="0"/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«</a:t>
            </a:r>
            <a:r>
              <a:rPr lang="ru-RU" sz="2800" b="1" dirty="0">
                <a:solidFill>
                  <a:srgbClr val="FF0000"/>
                </a:solidFill>
              </a:rPr>
              <a:t>Влюбить в профессию</a:t>
            </a:r>
            <a:r>
              <a:rPr lang="ru-RU" sz="2800" b="1" dirty="0" smtClean="0">
                <a:solidFill>
                  <a:srgbClr val="FF0000"/>
                </a:solidFill>
              </a:rPr>
              <a:t>»</a:t>
            </a:r>
            <a:r>
              <a:rPr lang="ru-RU" sz="2800" dirty="0" smtClean="0">
                <a:solidFill>
                  <a:srgbClr val="FF0000"/>
                </a:solidFill>
              </a:rPr>
              <a:t>.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100" name="Picture 55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7938" cy="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863012"/>
              </p:ext>
            </p:extLst>
          </p:nvPr>
        </p:nvGraphicFramePr>
        <p:xfrm>
          <a:off x="1505296" y="1205344"/>
          <a:ext cx="9581804" cy="44507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818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04484">
                <a:tc>
                  <a:txBody>
                    <a:bodyPr/>
                    <a:lstStyle/>
                    <a:p>
                      <a:pPr marR="6985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374775" algn="ctr"/>
                          <a:tab pos="2727960" algn="ctr"/>
                        </a:tabLs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4. 	Презентабельность занятия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</a:rPr>
                        <a:t>4.1. Демонстрирует логичность и целостность презентуемых материалов на занятии, отражающих профессиональные качества конкурсанта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4.2. Демонстрирует обоснованность использования иллюстративных материалов (фото, рисунки, диаграммы и др.)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</a:rPr>
                        <a:t>4.3. Демонстрирует корректность используемого контента (тексты, изображения, графика — читаемые, воспринимаемые аудиторией, в соответствии с темой занятия)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</a:rPr>
                        <a:t>4.4. Демонстрирует качество оформления занятия: отсутствие орфографических ошибок в материалах, единообразие стиля оформления, соответствие теме профориентационного занятия 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</a:rPr>
                        <a:t>4.4. Демонстрирует творческий подход и оригинальность представления профориентационного занятия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8745" algn="ctr"/>
                          <a:tab pos="1858010" algn="ctr"/>
                        </a:tabLs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	4.5.Демонстрирует практическую направленность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9217" name="Picture 233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2341" y="2543493"/>
            <a:ext cx="45719" cy="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28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0400" y="0"/>
            <a:ext cx="1143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Конкурсное мероприятие </a:t>
            </a:r>
            <a:r>
              <a:rPr lang="ru-RU" sz="2400" b="1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№3</a:t>
            </a:r>
            <a:r>
              <a:rPr lang="ru-RU" sz="2800" b="1" dirty="0"/>
              <a:t> Творческое задание </a:t>
            </a:r>
            <a:endParaRPr lang="ru-RU" sz="2800" b="1" dirty="0" smtClean="0"/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«</a:t>
            </a:r>
            <a:r>
              <a:rPr lang="ru-RU" sz="2800" b="1" dirty="0">
                <a:solidFill>
                  <a:srgbClr val="FF0000"/>
                </a:solidFill>
              </a:rPr>
              <a:t>Влюбить в профессию</a:t>
            </a:r>
            <a:r>
              <a:rPr lang="ru-RU" sz="2800" b="1" dirty="0" smtClean="0">
                <a:solidFill>
                  <a:srgbClr val="FF0000"/>
                </a:solidFill>
              </a:rPr>
              <a:t>»</a:t>
            </a:r>
            <a:r>
              <a:rPr lang="ru-RU" sz="2800" dirty="0" smtClean="0">
                <a:solidFill>
                  <a:srgbClr val="FF0000"/>
                </a:solidFill>
              </a:rPr>
              <a:t>.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100" name="Picture 55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7938" cy="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221526"/>
              </p:ext>
            </p:extLst>
          </p:nvPr>
        </p:nvGraphicFramePr>
        <p:xfrm>
          <a:off x="731520" y="1589310"/>
          <a:ext cx="10891520" cy="42628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91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87532">
                <a:tc>
                  <a:txBody>
                    <a:bodyPr/>
                    <a:lstStyle/>
                    <a:p>
                      <a:pPr marR="6985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69850" algn="ctr"/>
                          <a:tab pos="1306195" algn="ctr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 Результативность занятия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7532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5.1.	Решает поставленные задачи и достигает запланированных результатов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5064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5.2. Демонстрирует вариативность и продуктивность решений предлагаемых профессиональных задач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75064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5.3. Вызывает позитивные эмоциональные реакции участников, профессиональный интерес и создает мотивирующую образовательную среду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75064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5.4. Делает акцент на значимость профессии/специальности и её принятии в качестве личностных ориентиров в профессиональном выборе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162595">
                <a:tc>
                  <a:txBody>
                    <a:bodyPr/>
                    <a:lstStyle/>
                    <a:p>
                      <a:pPr marR="698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5.5. Демонстрирует информированность о востребованности и конкурентоспособности конкретной профессии/специальности на рынке труда в данный момент и в будущем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945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stomShape 6"/>
          <p:cNvSpPr/>
          <p:nvPr/>
        </p:nvSpPr>
        <p:spPr>
          <a:xfrm flipH="1">
            <a:off x="8697850" y="1531855"/>
            <a:ext cx="3162936" cy="763247"/>
          </a:xfrm>
          <a:prstGeom prst="cloudCallout">
            <a:avLst>
              <a:gd name="adj1" fmla="val 13644"/>
              <a:gd name="adj2" fmla="val 86347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pc="-1" dirty="0" smtClean="0">
                <a:solidFill>
                  <a:srgbClr val="00B050"/>
                </a:solidFill>
                <a:latin typeface="Circe Bold"/>
                <a:ea typeface="DejaVu Sans"/>
              </a:rPr>
              <a:t> </a:t>
            </a:r>
            <a:r>
              <a:rPr lang="ru-RU" sz="1600" b="1" spc="-1" dirty="0" smtClean="0">
                <a:solidFill>
                  <a:srgbClr val="FF0000"/>
                </a:solidFill>
                <a:latin typeface="Circe Bold"/>
                <a:ea typeface="DejaVu Sans"/>
              </a:rPr>
              <a:t>ВАЖНО!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1822472"/>
            <a:ext cx="8389556" cy="472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2000"/>
              </a:lnSpc>
              <a:spcAft>
                <a:spcPts val="0"/>
              </a:spcAft>
            </a:pPr>
            <a:endParaRPr lang="ru-RU" sz="24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98095" y="499727"/>
            <a:ext cx="6096000" cy="62388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100" b="1" dirty="0" smtClean="0"/>
              <a:t>«ПЕДАГОГ </a:t>
            </a:r>
            <a:r>
              <a:rPr lang="ru-RU" sz="1100" b="1" dirty="0"/>
              <a:t>ГОДА ТЮМЕНСКОЙ ОБЛАСТИ»</a:t>
            </a:r>
            <a:endParaRPr lang="ru-RU" sz="11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номинации «</a:t>
            </a:r>
            <a:r>
              <a:rPr lang="ru-RU" sz="11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 года</a:t>
            </a: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1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35030" y="413810"/>
            <a:ext cx="37328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II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(региональный)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этап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80974" y="3618054"/>
            <a:ext cx="79378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</a:rPr>
              <a:t>ЖЕРЕБЬЕВКА </a:t>
            </a:r>
          </a:p>
          <a:p>
            <a:pPr algn="ctr"/>
            <a:r>
              <a:rPr lang="ru-RU" sz="4800" b="1" dirty="0" smtClean="0">
                <a:solidFill>
                  <a:srgbClr val="7030A0"/>
                </a:solidFill>
              </a:rPr>
              <a:t>На ??? апреля 2025</a:t>
            </a:r>
            <a:endParaRPr lang="ru-RU" sz="4800" dirty="0">
              <a:solidFill>
                <a:srgbClr val="7030A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67791" y="1531855"/>
            <a:ext cx="6281777" cy="1677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2000"/>
              </a:lnSpc>
              <a:spcAft>
                <a:spcPts val="0"/>
              </a:spcAft>
            </a:pPr>
            <a:r>
              <a:rPr lang="ru-RU" sz="2400" b="1" i="1" dirty="0">
                <a:latin typeface="Arial" panose="020B0604020202020204" pitchFamily="34" charset="0"/>
                <a:ea typeface="Times New Roman" panose="02020603050405020304" pitchFamily="18" charset="0"/>
              </a:rPr>
              <a:t>Конкурсное мероприятие </a:t>
            </a:r>
            <a:r>
              <a:rPr lang="ru-RU" sz="2800" b="1" i="1" dirty="0">
                <a:latin typeface="Arial" panose="020B0604020202020204" pitchFamily="34" charset="0"/>
                <a:ea typeface="Times New Roman" panose="02020603050405020304" pitchFamily="18" charset="0"/>
              </a:rPr>
              <a:t>№ 2 </a:t>
            </a:r>
            <a:r>
              <a:rPr lang="ru-RU" sz="2400" b="1" i="1" dirty="0">
                <a:latin typeface="Arial" panose="020B0604020202020204" pitchFamily="34" charset="0"/>
                <a:ea typeface="Times New Roman" panose="02020603050405020304" pitchFamily="18" charset="0"/>
              </a:rPr>
              <a:t>«Открытый мастер-класс»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 -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</a:rPr>
              <a:t>учебное занятие с группой обучающихся, подобранной региональной комиссией. </a:t>
            </a:r>
            <a:endParaRPr lang="ru-RU" sz="20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59480" y="5425187"/>
            <a:ext cx="7162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hlinkClick r:id="rId3"/>
              </a:rPr>
              <a:t>https://docs.google.com/document/d/1Sulex1qRzrt8X8V2QDCb6y5BmYaADb2w/edit</a:t>
            </a:r>
            <a:r>
              <a:rPr lang="en-US" sz="2400" b="1" dirty="0" smtClean="0">
                <a:hlinkClick r:id="rId3"/>
              </a:rPr>
              <a:t>#</a:t>
            </a:r>
            <a:r>
              <a:rPr lang="ru-RU" sz="2400" b="1" dirty="0" smtClean="0"/>
              <a:t>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65017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stomShape 6"/>
          <p:cNvSpPr/>
          <p:nvPr/>
        </p:nvSpPr>
        <p:spPr>
          <a:xfrm flipH="1">
            <a:off x="8410596" y="1203855"/>
            <a:ext cx="3162936" cy="763247"/>
          </a:xfrm>
          <a:prstGeom prst="cloudCallout">
            <a:avLst>
              <a:gd name="adj1" fmla="val 13644"/>
              <a:gd name="adj2" fmla="val 86347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pc="-1" dirty="0" smtClean="0">
                <a:solidFill>
                  <a:srgbClr val="00B050"/>
                </a:solidFill>
                <a:latin typeface="Circe Bold"/>
                <a:ea typeface="DejaVu Sans"/>
              </a:rPr>
              <a:t> ВАЖНО!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-498095" y="499727"/>
            <a:ext cx="6096000" cy="62388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100" b="1" dirty="0" smtClean="0"/>
              <a:t>«ПЕДАГОГ </a:t>
            </a:r>
            <a:r>
              <a:rPr lang="ru-RU" sz="1100" b="1" dirty="0"/>
              <a:t>ГОДА ТЮМЕНСКОЙ ОБЛАСТИ»</a:t>
            </a:r>
            <a:endParaRPr lang="ru-RU" sz="11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номинации «</a:t>
            </a:r>
            <a:r>
              <a:rPr lang="ru-RU" sz="11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 года</a:t>
            </a: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1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64070" y="2647889"/>
            <a:ext cx="48572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ru-RU" sz="3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(отборочный)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6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этап </a:t>
            </a:r>
            <a:endParaRPr lang="ru-RU" sz="3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151462" y="70741"/>
            <a:ext cx="30924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/>
            <a:r>
              <a:rPr lang="ru-RU" sz="1000" b="1" i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ПЕДАГОГИЧЕСКИЕ </a:t>
            </a:r>
            <a:r>
              <a:rPr lang="en-US" sz="1000" b="1" i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WEEKEND</a:t>
            </a:r>
            <a:r>
              <a:rPr lang="ru-RU" sz="1000" b="1" i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-ВСТРЕЧИ:</a:t>
            </a:r>
            <a:endParaRPr lang="ru-RU" sz="9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ru-RU" sz="900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ГАОУ ТО ДПО «ТОГИРРО» </a:t>
            </a:r>
          </a:p>
          <a:p>
            <a:pPr algn="ctr"/>
            <a:r>
              <a:rPr lang="ru-RU" sz="900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(ул. Малыгина, 73) </a:t>
            </a:r>
            <a:endParaRPr lang="ru-RU" sz="9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98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38360" y="878790"/>
            <a:ext cx="8389556" cy="919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2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Документы  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этапа (</a:t>
            </a:r>
            <a:r>
              <a:rPr lang="ru-RU" sz="24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отборочного)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Всероссийского этапа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конкурса на каждого участника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9284" y="2282466"/>
            <a:ext cx="10369583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итогам проведения </a:t>
            </a:r>
            <a:r>
              <a:rPr lang="en-U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этапа 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(отборочного)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Конкурса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предоставляют в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Оргкомитет 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конкурса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«Мастер года» до 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марта 2025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года следующие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материалы: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+mj-lt"/>
              <a:buAutoNum type="arabicPeriod"/>
              <a:tabLst>
                <a:tab pos="630555" algn="l"/>
                <a:tab pos="1044575" algn="l"/>
              </a:tabLst>
            </a:pP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Заявку участника (ПОО ТО),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две 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цветные фотографии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</a:rPr>
              <a:t>размером 9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x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</a:rPr>
              <a:t>12 (портрет участника и жанровая фотография: эпизод урока или внеклассного мероприятия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).</a:t>
            </a:r>
            <a:endParaRPr lang="ru-RU" sz="2000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Согласие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обработку персональных данных, </a:t>
            </a:r>
            <a:endParaRPr lang="ru-RU" sz="20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Оценочные 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ведомости 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№1,2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комиссии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ПОО ТО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000" b="1" dirty="0" smtClean="0">
              <a:solidFill>
                <a:srgbClr val="7030A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Протоколы 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заседаний 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комиссии ПОО ТО,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  <a:tab pos="1044575" algn="l"/>
              </a:tabLst>
            </a:pP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Справку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подтверждающую достижения участника (ПОО ТО)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  <a:tab pos="1044575" algn="l"/>
              </a:tabLst>
            </a:pPr>
            <a:r>
              <a:rPr lang="ru-RU" sz="2000" b="1" u="sng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Достижения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участника-победителя 1 этапа (сканы – структурированы, подписаны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см. след слайд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!);</a:t>
            </a:r>
            <a:endParaRPr lang="ru-RU" sz="16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  <a:tab pos="1044575" algn="l"/>
              </a:tabLst>
            </a:pP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идеоролики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участников 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мин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и 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 мин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более 2 МБ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 smtClean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  <a:tab pos="1044575" algn="l"/>
              </a:tabLst>
            </a:pP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Опись! ПАПКА! ФЛЕШКА! </a:t>
            </a:r>
            <a:endParaRPr lang="ru-RU" sz="1600" b="1" dirty="0" smtClean="0">
              <a:solidFill>
                <a:srgbClr val="7030A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5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4949" y="1297664"/>
            <a:ext cx="11291451" cy="5685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ПРО каждого !!!!! </a:t>
            </a:r>
            <a:r>
              <a:rPr lang="ru-RU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УЧАСТНИКа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Конкурса от  ПОО ТО</a:t>
            </a:r>
          </a:p>
          <a:p>
            <a:pPr algn="just"/>
            <a:endParaRPr lang="ru-RU" b="1" dirty="0">
              <a:solidFill>
                <a:srgbClr val="FF0000"/>
              </a:solidFill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6.1. Документы 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(протоколы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подтверждающие опыт подготовки </a:t>
            </a:r>
            <a:r>
              <a:rPr lang="ru-RU" sz="1600" b="1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выпускников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успешно сдавших демонстрационный 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экзамен </a:t>
            </a:r>
            <a:r>
              <a:rPr lang="ru-RU" sz="16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ДЭ 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(6.1.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ФИО, отчет, .. ПОО ТО, Приложение 1)</a:t>
            </a:r>
            <a:endParaRPr lang="ru-RU" sz="14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6.2. Документы (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отчеты, протоколы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подтверждающие опыт подготовки </a:t>
            </a:r>
            <a:r>
              <a:rPr lang="ru-RU" sz="1600" b="1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участников</a:t>
            </a:r>
            <a:r>
              <a:rPr lang="ru-RU" sz="1600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Региональных, Национальных чемпионатов «Молодые профессионалы</a:t>
            </a:r>
            <a:r>
              <a:rPr lang="ru-RU" sz="16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(ФИО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Приложение </a:t>
            </a:r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6.3. Документы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(отчеты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протоколы)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подтверждающие опыт подготовки 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участников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Мировых, Европейских чемпионатов профессионального 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мастерства;</a:t>
            </a:r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(ФИО, Приложение </a:t>
            </a:r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6.4. Документы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подтверждающий наличие 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паспорта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компетенций (</a:t>
            </a:r>
            <a:r>
              <a:rPr lang="en-US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skills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-паспорт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участника Конкурса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(ФИО, Приложение </a:t>
            </a:r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6.5. Документы (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дипломы, сертификаты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подтверждающие опыт подготовки </a:t>
            </a:r>
            <a:r>
              <a:rPr lang="ru-RU" sz="1600" b="1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участнико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Региональных, Национальных, Международных чемпионатов профессионального мастерства среди лиц с инвалидностью и ОВЗ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Абилимпикс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(ФИО, Приложение </a:t>
            </a:r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5)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6.6. Документы (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дипломы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подтверждающие опыт подготовки </a:t>
            </a:r>
            <a:r>
              <a:rPr lang="ru-RU" sz="1600" b="1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победителей и призеров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числа обучающихся в олимпиадах и конкурсах профессионального мастерства регионального и федерального этапов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(ФИО, Приложение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6)</a:t>
            </a:r>
            <a:endParaRPr lang="ru-RU" sz="1600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6.7.. Копии </a:t>
            </a: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удостоверений, дипломы, сертификаты, благодарности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т.д.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участника Конкурса!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(ФИО, Приложение 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7)</a:t>
            </a:r>
          </a:p>
          <a:p>
            <a:pPr algn="just">
              <a:lnSpc>
                <a:spcPct val="107000"/>
              </a:lnSpc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ДРУГИЕ КОНКУРСЫ!!!</a:t>
            </a:r>
          </a:p>
          <a:p>
            <a:pPr algn="just">
              <a:lnSpc>
                <a:spcPct val="107000"/>
              </a:lnSpc>
            </a:pP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ustomShape 6"/>
          <p:cNvSpPr/>
          <p:nvPr/>
        </p:nvSpPr>
        <p:spPr>
          <a:xfrm>
            <a:off x="7952124" y="248326"/>
            <a:ext cx="4239876" cy="1199372"/>
          </a:xfrm>
          <a:prstGeom prst="cloudCallout">
            <a:avLst>
              <a:gd name="adj1" fmla="val 13644"/>
              <a:gd name="adj2" fmla="val 86347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pc="-1" dirty="0" smtClean="0">
                <a:solidFill>
                  <a:srgbClr val="0070C0"/>
                </a:solidFill>
                <a:latin typeface="Circe Bold"/>
                <a:ea typeface="DejaVu Sans"/>
              </a:rPr>
              <a:t> ВАЖНО! </a:t>
            </a:r>
          </a:p>
          <a:p>
            <a:pPr algn="ctr">
              <a:lnSpc>
                <a:spcPct val="100000"/>
              </a:lnSpc>
            </a:pPr>
            <a:r>
              <a:rPr lang="ru-RU" sz="1400" b="1" spc="-1" dirty="0" smtClean="0">
                <a:solidFill>
                  <a:srgbClr val="0070C0"/>
                </a:solidFill>
                <a:latin typeface="Circe Bold"/>
                <a:ea typeface="DejaVu Sans"/>
              </a:rPr>
              <a:t>В электронном варианте нумерация документов</a:t>
            </a:r>
            <a:endParaRPr lang="ru-RU" sz="1400" b="1" u="sng" spc="-1" dirty="0" smtClean="0">
              <a:solidFill>
                <a:srgbClr val="0070C0"/>
              </a:solidFill>
              <a:latin typeface="Circe Bold"/>
              <a:ea typeface="DejaVu San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8905" y="92677"/>
            <a:ext cx="8389556" cy="755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2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Документы  </a:t>
            </a:r>
            <a:r>
              <a:rPr 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этапа (</a:t>
            </a:r>
            <a:r>
              <a:rPr lang="ru-RU" sz="20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отборочного)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Всероссийского 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конкурса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871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26076" y="216050"/>
            <a:ext cx="6096000" cy="6722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b="1" dirty="0" smtClean="0"/>
              <a:t>«</a:t>
            </a:r>
            <a:r>
              <a:rPr lang="ru-RU" sz="1200" b="1" dirty="0"/>
              <a:t>ПЕДАГОГ ГОДА ТЮМЕНСКОЙ ОБЛАСТИ»</a:t>
            </a:r>
            <a:endParaRPr lang="ru-RU" sz="12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номинации «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 года</a:t>
            </a:r>
            <a:r>
              <a:rPr lang="ru-RU" sz="12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2520" y="1122630"/>
            <a:ext cx="8389556" cy="988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2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Документы на  </a:t>
            </a:r>
            <a:r>
              <a:rPr lang="en-US" sz="24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II</a:t>
            </a:r>
            <a:r>
              <a:rPr lang="ru-RU" sz="24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этап </a:t>
            </a:r>
            <a:r>
              <a:rPr lang="ru-RU" sz="2400" b="1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ru-RU" sz="28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региональный</a:t>
            </a:r>
            <a:r>
              <a:rPr lang="ru-RU" sz="24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Всероссийского конкурса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9284" y="2282466"/>
            <a:ext cx="10369583" cy="4638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итогам проведения </a:t>
            </a:r>
            <a:r>
              <a:rPr lang="en-U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этапа 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(отборочного)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Конкурса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предоставляют в Оргкомитет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конкурса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«Мастер года»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03 марта 2025 (в электронном виде!!)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года следующие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материалы: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+mj-lt"/>
              <a:buAutoNum type="arabicPeriod"/>
              <a:tabLst>
                <a:tab pos="630555" algn="l"/>
                <a:tab pos="1044575" algn="l"/>
              </a:tabLst>
            </a:pP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Заявку участника (ПОО ТО),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lnSpc>
                <a:spcPct val="107000"/>
              </a:lnSpc>
              <a:buFont typeface="+mj-lt"/>
              <a:buAutoNum type="arabicPeriod"/>
              <a:tabLst>
                <a:tab pos="630555" algn="l"/>
                <a:tab pos="1044575" algn="l"/>
              </a:tabLst>
            </a:pP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Согласие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обработку персональных данных, </a:t>
            </a:r>
            <a:endParaRPr lang="ru-RU" sz="20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Оценочные 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ведомости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№1,2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Протоколы 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заседаний 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комиссии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ПОО ТО о </a:t>
            </a:r>
            <a:r>
              <a:rPr lang="ru-RU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победителе+финалист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отборочного этапа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  <a:tab pos="1044575" algn="l"/>
              </a:tabLst>
            </a:pP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Справку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подтверждающую достижения участника (ПОО ТО)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  <a:tab pos="1044575" algn="l"/>
              </a:tabLst>
            </a:pP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Достижения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участника-победителя 1 этапа (скан);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  <a:tab pos="1044575" algn="l"/>
              </a:tabLst>
            </a:pP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идеоролики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участника – победителя </a:t>
            </a:r>
            <a:r>
              <a:rPr lang="ru-RU" sz="20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мин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40 мин 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  <a:tab pos="1044575" algn="l"/>
              </a:tabLst>
            </a:pP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две  цветные фотографии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размером 9</a:t>
            </a: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x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12 (портрет участника и жанровая фотография: эпизод урока или внеклассного мероприятия).</a:t>
            </a:r>
            <a:endParaRPr lang="ru-RU" sz="2000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630555" algn="l"/>
                <a:tab pos="1044575" algn="l"/>
              </a:tabLst>
            </a:pP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Опись! ПАПКА!!! Все на </a:t>
            </a:r>
            <a:r>
              <a:rPr lang="ru-RU" sz="2000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Флешке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  <a:endParaRPr lang="ru-RU" sz="1600" dirty="0" smtClean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42442" y="667650"/>
            <a:ext cx="41151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</a:rPr>
              <a:t>в Региональную рабочую группу :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672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508780" y="1439574"/>
            <a:ext cx="1185594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/>
          </a:p>
          <a:p>
            <a:r>
              <a:rPr lang="ru-RU" sz="2000" b="1" dirty="0" smtClean="0"/>
              <a:t>в </a:t>
            </a:r>
            <a:r>
              <a:rPr lang="ru-RU" sz="2400" b="1" dirty="0" smtClean="0"/>
              <a:t>электронном </a:t>
            </a:r>
            <a:r>
              <a:rPr lang="ru-RU" sz="2400" b="1" dirty="0"/>
              <a:t>(</a:t>
            </a:r>
            <a:r>
              <a:rPr lang="en-US" sz="3200" b="1" dirty="0" smtClean="0">
                <a:hlinkClick r:id="rId3"/>
              </a:rPr>
              <a:t>ivanicheva_ta@mail.ru</a:t>
            </a:r>
            <a:r>
              <a:rPr lang="ru-RU" sz="2400" b="1" dirty="0" smtClean="0"/>
              <a:t>) и </a:t>
            </a:r>
            <a:r>
              <a:rPr lang="ru-RU" sz="2400" b="1" dirty="0"/>
              <a:t>бумажном вариантах </a:t>
            </a:r>
            <a:r>
              <a:rPr lang="ru-RU" sz="2400" b="1" dirty="0" smtClean="0"/>
              <a:t>– </a:t>
            </a:r>
          </a:p>
          <a:p>
            <a:pPr algn="ctr"/>
            <a:r>
              <a:rPr lang="ru-RU" sz="2000" b="1" dirty="0" smtClean="0"/>
              <a:t>407 </a:t>
            </a:r>
            <a:r>
              <a:rPr lang="ru-RU" sz="2000" b="1" dirty="0"/>
              <a:t>кабинет , г. Тюмень, </a:t>
            </a:r>
            <a:r>
              <a:rPr lang="ru-RU" sz="2000" b="1" dirty="0" smtClean="0"/>
              <a:t>ул. </a:t>
            </a:r>
            <a:r>
              <a:rPr lang="ru-RU" sz="2000" b="1" dirty="0"/>
              <a:t>Малыгина, 73. ТОГИРРО </a:t>
            </a:r>
            <a:r>
              <a:rPr lang="ru-RU" sz="2000" b="1" dirty="0" smtClean="0"/>
              <a:t>Р</a:t>
            </a:r>
            <a:endParaRPr lang="ru-RU" sz="2400" b="1" dirty="0" smtClean="0"/>
          </a:p>
          <a:p>
            <a:pPr algn="ctr"/>
            <a:r>
              <a:rPr lang="ru-RU" sz="2400" b="1" dirty="0" smtClean="0"/>
              <a:t> </a:t>
            </a:r>
            <a:endParaRPr lang="en-US" sz="2400" b="1" dirty="0" smtClean="0"/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Прислать в электронном виде 03.03.2025 и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принести (физически крайний срок 04.03.2025)!!!</a:t>
            </a:r>
          </a:p>
          <a:p>
            <a:r>
              <a:rPr lang="ru-RU" sz="2400" b="1" dirty="0" smtClean="0"/>
              <a:t>А. Документы отборочного этапа (</a:t>
            </a:r>
            <a:r>
              <a:rPr lang="ru-RU" sz="2400" b="1" dirty="0" smtClean="0">
                <a:solidFill>
                  <a:srgbClr val="FF0000"/>
                </a:solidFill>
              </a:rPr>
              <a:t>на каждого участника!!)</a:t>
            </a:r>
          </a:p>
          <a:p>
            <a:r>
              <a:rPr lang="ru-RU" sz="2400" b="1" dirty="0" smtClean="0"/>
              <a:t>Б. Документы </a:t>
            </a:r>
            <a:r>
              <a:rPr lang="ru-RU" sz="2400" b="1" dirty="0"/>
              <a:t>Регионального </a:t>
            </a:r>
            <a:r>
              <a:rPr lang="ru-RU" sz="2400" b="1" dirty="0" smtClean="0"/>
              <a:t>2 этапа Всероссийского конкурса </a:t>
            </a:r>
            <a:r>
              <a:rPr lang="ru-RU" sz="2400" b="1" dirty="0"/>
              <a:t>(</a:t>
            </a:r>
            <a:r>
              <a:rPr lang="ru-RU" sz="2400" b="1" dirty="0">
                <a:solidFill>
                  <a:srgbClr val="FF0000"/>
                </a:solidFill>
              </a:rPr>
              <a:t>на </a:t>
            </a:r>
            <a:r>
              <a:rPr lang="ru-RU" sz="2400" b="1" dirty="0" smtClean="0">
                <a:solidFill>
                  <a:srgbClr val="FF0000"/>
                </a:solidFill>
              </a:rPr>
              <a:t>1-го победителя+ финалиста отборочного </a:t>
            </a:r>
            <a:r>
              <a:rPr lang="ru-RU" sz="2400" b="1" dirty="0">
                <a:solidFill>
                  <a:srgbClr val="FF0000"/>
                </a:solidFill>
              </a:rPr>
              <a:t>этапа</a:t>
            </a:r>
            <a:r>
              <a:rPr lang="ru-RU" sz="2400" b="1" dirty="0" smtClean="0">
                <a:solidFill>
                  <a:srgbClr val="FF0000"/>
                </a:solidFill>
              </a:rPr>
              <a:t>)</a:t>
            </a:r>
          </a:p>
          <a:p>
            <a:pPr algn="ctr"/>
            <a:r>
              <a:rPr lang="ru-RU" sz="2400" b="1" dirty="0" smtClean="0"/>
              <a:t>В. Документы Областного конкурса (</a:t>
            </a:r>
            <a:r>
              <a:rPr lang="ru-RU" sz="2400" b="1" dirty="0" smtClean="0">
                <a:solidFill>
                  <a:srgbClr val="FF0000"/>
                </a:solidFill>
              </a:rPr>
              <a:t>на </a:t>
            </a:r>
            <a:r>
              <a:rPr lang="ru-RU" sz="2400" b="1" dirty="0" err="1" smtClean="0">
                <a:solidFill>
                  <a:srgbClr val="FF0000"/>
                </a:solidFill>
              </a:rPr>
              <a:t>победителя+финалиста</a:t>
            </a:r>
            <a:r>
              <a:rPr lang="ru-RU" sz="2400" b="1" dirty="0" smtClean="0">
                <a:solidFill>
                  <a:srgbClr val="FF0000"/>
                </a:solidFill>
              </a:rPr>
              <a:t> 1 отборочного этапа к электронный - 03.03.2025</a:t>
            </a:r>
            <a:r>
              <a:rPr lang="ru-RU" sz="2400" b="1" dirty="0" smtClean="0"/>
              <a:t>)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95120" y="0"/>
            <a:ext cx="8778240" cy="1402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2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Документы </a:t>
            </a:r>
          </a:p>
          <a:p>
            <a:pPr indent="450215" algn="ctr">
              <a:lnSpc>
                <a:spcPct val="112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(отборочного)этапа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и </a:t>
            </a:r>
          </a:p>
          <a:p>
            <a:pPr indent="450215" algn="ctr">
              <a:lnSpc>
                <a:spcPct val="112000"/>
              </a:lnSpc>
              <a:spcAft>
                <a:spcPts val="0"/>
              </a:spcAft>
            </a:pPr>
            <a:r>
              <a:rPr lang="ru-RU" sz="2400" b="1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</a:t>
            </a:r>
            <a:r>
              <a:rPr lang="ru-RU" sz="24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ля </a:t>
            </a:r>
            <a:r>
              <a:rPr lang="en-US" sz="24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II</a:t>
            </a:r>
            <a:r>
              <a:rPr lang="ru-RU" sz="24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этапа </a:t>
            </a:r>
            <a:r>
              <a:rPr lang="ru-RU" sz="2400" b="1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ru-RU" sz="28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регионального</a:t>
            </a:r>
            <a:r>
              <a:rPr lang="ru-RU" sz="24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r>
              <a:rPr lang="ru-RU" sz="1600" b="1" u="sng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ru-RU" sz="2000" b="1" u="sng" dirty="0" smtClean="0">
              <a:solidFill>
                <a:srgbClr val="7030A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41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Юг"/>
          <p:cNvPicPr>
            <a:picLocks noChangeAspect="1" noChangeArrowheads="1"/>
          </p:cNvPicPr>
          <p:nvPr/>
        </p:nvPicPr>
        <p:blipFill>
          <a:blip r:embed="rId2" cstate="print"/>
          <a:srcRect b="-38"/>
          <a:stretch>
            <a:fillRect/>
          </a:stretch>
        </p:blipFill>
        <p:spPr bwMode="auto">
          <a:xfrm>
            <a:off x="2913938" y="1446106"/>
            <a:ext cx="5549863" cy="550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C:\Users\LSI\AppData\Local\Microsoft\Windows\INetCache\Content.Word\Тюменская область контур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4699" y="346508"/>
            <a:ext cx="868954" cy="1741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Рисунок 34"/>
          <p:cNvPicPr/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395" y="0"/>
            <a:ext cx="1080120" cy="734102"/>
          </a:xfrm>
          <a:prstGeom prst="rect">
            <a:avLst/>
          </a:prstGeom>
          <a:noFill/>
        </p:spPr>
      </p:pic>
      <p:sp>
        <p:nvSpPr>
          <p:cNvPr id="37" name="Прямоугольник 36"/>
          <p:cNvSpPr/>
          <p:nvPr/>
        </p:nvSpPr>
        <p:spPr>
          <a:xfrm>
            <a:off x="7762963" y="194487"/>
            <a:ext cx="3383280" cy="429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b="1" dirty="0" smtClean="0"/>
              <a:t>«ПЕДАГОГ </a:t>
            </a:r>
            <a:r>
              <a:rPr lang="ru-RU" sz="1050" b="1" dirty="0"/>
              <a:t>ГОДА ТЮМЕНСКОЙ ОБЛАСТИ»</a:t>
            </a:r>
            <a:endParaRPr lang="ru-RU" sz="105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05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номинация «</a:t>
            </a:r>
            <a:r>
              <a:rPr lang="ru-RU" sz="105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 года</a:t>
            </a:r>
            <a:r>
              <a:rPr lang="ru-RU" sz="105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1111" y="488074"/>
            <a:ext cx="3646213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ru-RU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ПАКЕТ документов</a:t>
            </a:r>
          </a:p>
          <a:p>
            <a:pPr algn="ctr" hangingPunct="0"/>
            <a:r>
              <a:rPr lang="en-US" b="1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(отборочного) </a:t>
            </a:r>
            <a:r>
              <a:rPr lang="ru-RU" b="1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этапа </a:t>
            </a:r>
            <a:r>
              <a:rPr lang="ru-RU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Всероссийского Конкурса «Мастер года</a:t>
            </a:r>
            <a:r>
              <a:rPr lang="ru-RU" b="1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»: </a:t>
            </a:r>
          </a:p>
          <a:p>
            <a:pPr algn="ctr" hangingPunct="0"/>
            <a:r>
              <a:rPr lang="ru-RU" sz="1200" b="1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сроки – 09.01.-01.03.2025</a:t>
            </a:r>
          </a:p>
          <a:p>
            <a:pPr algn="ctr" hangingPunct="0"/>
            <a:r>
              <a:rPr lang="ru-RU" sz="1200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информация от ПОО ТО </a:t>
            </a:r>
          </a:p>
          <a:p>
            <a:pPr algn="ctr" hangingPunct="0"/>
            <a:r>
              <a:rPr lang="ru-RU" sz="1400" b="1" dirty="0" smtClean="0">
                <a:solidFill>
                  <a:srgbClr val="FF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(до 03.03.2025)</a:t>
            </a:r>
            <a:endParaRPr lang="ru-RU" sz="1400" b="1" dirty="0">
              <a:solidFill>
                <a:srgbClr val="FF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07302" y="684434"/>
            <a:ext cx="415239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ru-RU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ПАКЕТ документов</a:t>
            </a:r>
          </a:p>
          <a:p>
            <a:pPr algn="ctr" hangingPunct="0"/>
            <a:r>
              <a:rPr lang="en-US" b="1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(Регионального) этапа Всероссийского Конкурса «Мастер года</a:t>
            </a:r>
            <a:r>
              <a:rPr lang="ru-RU" b="1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ctr" hangingPunct="0"/>
            <a:r>
              <a:rPr lang="ru-RU" b="1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ПОО ТО </a:t>
            </a:r>
          </a:p>
          <a:p>
            <a:pPr algn="ctr" hangingPunct="0"/>
            <a:r>
              <a:rPr lang="ru-RU" b="1" dirty="0" smtClean="0">
                <a:solidFill>
                  <a:srgbClr val="FF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(до 03.03.2025)</a:t>
            </a:r>
            <a:endParaRPr lang="ru-RU" b="1" dirty="0">
              <a:solidFill>
                <a:srgbClr val="FF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3040" y="2364462"/>
            <a:ext cx="500634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каждого участника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US" sz="1600" b="1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min</a:t>
            </a:r>
            <a:r>
              <a:rPr lang="ru-RU" sz="1600" b="1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4+1</a:t>
            </a:r>
            <a:r>
              <a:rPr lang="ru-RU" sz="16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!!!</a:t>
            </a:r>
            <a:endParaRPr lang="ru-RU" sz="1600" b="1" u="sng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 hangingPunct="0"/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отборочного 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этапа ПОО 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 (бумажный и электронный)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Пакет документов (ведомости 1,2; протокол; справка о достижениях от ПОО ТО, подтвержденные достижения участников и их обучающихся)</a:t>
            </a:r>
          </a:p>
          <a:p>
            <a:pPr marL="342900" indent="-342900" algn="just" hangingPunct="0">
              <a:buFont typeface="+mj-lt"/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Видео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«Я-мастер» (3 мин.), «Мастер-класс»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(40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мин)</a:t>
            </a:r>
          </a:p>
          <a:p>
            <a:pPr marL="342900" indent="-342900" algn="just" hangingPunct="0">
              <a:buFont typeface="+mj-lt"/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Краткая информационная карта (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Ворде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!) </a:t>
            </a:r>
          </a:p>
          <a:p>
            <a:pPr marL="342900" indent="-342900" algn="just" hangingPunct="0">
              <a:buFont typeface="+mj-lt"/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Фото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портретная, жанровая </a:t>
            </a:r>
          </a:p>
          <a:p>
            <a:pPr marL="342900" indent="-342900" algn="just" hangingPunct="0">
              <a:buFont typeface="+mj-lt"/>
              <a:buAutoNum type="arabicPeriod"/>
            </a:pP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Заявление, </a:t>
            </a:r>
            <a:endParaRPr lang="ru-RU" sz="16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 hangingPunct="0">
              <a:buFont typeface="+mj-lt"/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Согласие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обработку данных</a:t>
            </a:r>
          </a:p>
          <a:p>
            <a:pPr marL="342900" indent="-342900" algn="just" hangingPunct="0">
              <a:buFont typeface="+mj-lt"/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Копии: 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паспорта, ИНН страхового свидетельства</a:t>
            </a:r>
          </a:p>
          <a:p>
            <a:pPr marL="342900" indent="-342900" algn="just" hangingPunct="0">
              <a:buFont typeface="+mj-lt"/>
              <a:buAutoNum type="arabicPeriod"/>
            </a:pPr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Опись документов,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ПАПКА!</a:t>
            </a:r>
            <a:endParaRPr lang="ru-RU" sz="11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0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0"/>
            <a:endParaRPr lang="ru-RU" sz="16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hangingPunct="0"/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924386" y="2499102"/>
            <a:ext cx="5078829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Победителя и финалиста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отборочного этапа </a:t>
            </a:r>
            <a:endParaRPr lang="ru-RU" sz="16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 hangingPunct="0"/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ПОО ТО</a:t>
            </a:r>
            <a:endParaRPr lang="ru-RU" sz="1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 hangingPunct="0">
              <a:buFont typeface="+mj-lt"/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Пакет документов (ведомости 1,2; протокол; справка о достижениях от ПОО ТО, подтвержденные достижения участника/победителя отборочного этапа и  его обучающихся)</a:t>
            </a:r>
          </a:p>
          <a:p>
            <a:pPr marL="342900" indent="-342900" algn="just" hangingPunct="0">
              <a:buFont typeface="+mj-lt"/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Видео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«Я-мастер» (3 мин.), «Мастер-класс»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(40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мин)</a:t>
            </a:r>
          </a:p>
          <a:p>
            <a:pPr marL="342900" indent="-342900" algn="just" hangingPunct="0">
              <a:buFont typeface="+mj-lt"/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Краткая информационная карта </a:t>
            </a:r>
          </a:p>
          <a:p>
            <a:pPr marL="342900" indent="-342900" algn="just" hangingPunct="0">
              <a:buFont typeface="+mj-lt"/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Фото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портретная, жанровая </a:t>
            </a:r>
          </a:p>
          <a:p>
            <a:pPr marL="342900" indent="-342900" algn="just" hangingPunct="0">
              <a:buFont typeface="+mj-lt"/>
              <a:buAutoNum type="arabicPeriod"/>
            </a:pP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Заявление, Согласие на обработку данных</a:t>
            </a:r>
          </a:p>
          <a:p>
            <a:pPr marL="342900" indent="-342900" algn="just" hangingPunct="0">
              <a:buFont typeface="+mj-lt"/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Копии:  паспорта, ИНН страхового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свидетельства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 hangingPunct="0">
              <a:buFont typeface="+mj-lt"/>
              <a:buAutoNum type="arabicPeriod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Опись  документов,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ПАПКА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0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0"/>
            <a:endParaRPr lang="ru-RU" sz="16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hangingPunct="0"/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20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3" grpId="0"/>
      <p:bldP spid="1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60664" y="1901130"/>
            <a:ext cx="24492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ОФОРМЛЕНИЕ ДОКУМЕНТОВ</a:t>
            </a:r>
            <a:endParaRPr lang="ru-RU" sz="1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1229" y="2362795"/>
            <a:ext cx="997766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От всех участников Конкурса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II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регионального этапа:</a:t>
            </a:r>
            <a:endParaRPr lang="ru-RU" sz="2400" b="1" dirty="0">
              <a:solidFill>
                <a:srgbClr val="FF0000"/>
              </a:solidFill>
            </a:endParaRPr>
          </a:p>
          <a:p>
            <a:pPr lvl="0" algn="just">
              <a:spcAft>
                <a:spcPts val="0"/>
              </a:spcAft>
            </a:pP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№1. Заявка 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</a:rPr>
              <a:t>участника конкурса «Мастер года» среди мастеров производственного обучения и преподавателей профессионального цикла образовательных организаций Тюменской области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</a:p>
          <a:p>
            <a:pPr lvl="0">
              <a:spcAft>
                <a:spcPts val="0"/>
              </a:spcAft>
            </a:pPr>
            <a:endParaRPr lang="ru-RU" sz="2000" b="1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0">
              <a:spcAft>
                <a:spcPts val="0"/>
              </a:spcAft>
            </a:pP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Примечание: </a:t>
            </a:r>
          </a:p>
          <a:p>
            <a:pPr marL="342900" lvl="0" indent="-342900" algn="just">
              <a:spcAft>
                <a:spcPts val="0"/>
              </a:spcAft>
              <a:buAutoNum type="arabicPeriod"/>
            </a:pP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Не  надо на официальном бланке</a:t>
            </a:r>
          </a:p>
          <a:p>
            <a:pPr marL="342900" lvl="0" indent="-342900" algn="just">
              <a:spcAft>
                <a:spcPts val="0"/>
              </a:spcAft>
              <a:buAutoNum type="arabicPeriod"/>
            </a:pP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Без даты</a:t>
            </a:r>
          </a:p>
          <a:p>
            <a:pPr marL="342900" lvl="0" indent="-342900" algn="just">
              <a:spcAft>
                <a:spcPts val="0"/>
              </a:spcAft>
              <a:buAutoNum type="arabicPeriod"/>
            </a:pP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Без слова «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приложения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</a:rPr>
              <a:t>», </a:t>
            </a: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…</a:t>
            </a:r>
          </a:p>
          <a:p>
            <a:pPr lvl="0" algn="r">
              <a:spcAft>
                <a:spcPts val="0"/>
              </a:spcAft>
            </a:pPr>
            <a:endParaRPr lang="ru-RU" sz="2000" b="1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0">
              <a:spcAft>
                <a:spcPts val="0"/>
              </a:spcAft>
            </a:pP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СОХРАНЯТЬ в программах </a:t>
            </a:r>
            <a:r>
              <a:rPr lang="en-US" sz="24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Word </a:t>
            </a:r>
            <a:r>
              <a:rPr lang="ru-RU" sz="24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 </a:t>
            </a:r>
            <a:r>
              <a:rPr lang="en-US" sz="24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PDF   </a:t>
            </a:r>
            <a:endParaRPr lang="ru-RU" sz="2400" b="1" u="sng" dirty="0" smtClean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0">
              <a:spcAft>
                <a:spcPts val="0"/>
              </a:spcAft>
            </a:pP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т.к. должна быть единая форма</a:t>
            </a:r>
            <a:endParaRPr lang="ru-RU" sz="2000" b="1" dirty="0" smtClean="0">
              <a:ea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AutoNum type="arabicPeriod"/>
            </a:pPr>
            <a:endParaRPr lang="ru-RU" sz="2000" b="1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4" name="CustomShape 6"/>
          <p:cNvSpPr/>
          <p:nvPr/>
        </p:nvSpPr>
        <p:spPr>
          <a:xfrm flipH="1">
            <a:off x="7301187" y="612470"/>
            <a:ext cx="4375974" cy="1199372"/>
          </a:xfrm>
          <a:prstGeom prst="cloudCallout">
            <a:avLst>
              <a:gd name="adj1" fmla="val 13644"/>
              <a:gd name="adj2" fmla="val 86347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pc="-1" dirty="0" smtClean="0">
                <a:solidFill>
                  <a:srgbClr val="0070C0"/>
                </a:solidFill>
                <a:latin typeface="Circe Bold"/>
                <a:ea typeface="DejaVu Sans"/>
              </a:rPr>
              <a:t> ВАЖНО! </a:t>
            </a:r>
          </a:p>
          <a:p>
            <a:pPr algn="ctr">
              <a:lnSpc>
                <a:spcPct val="100000"/>
              </a:lnSpc>
            </a:pPr>
            <a:r>
              <a:rPr lang="ru-RU" sz="1600" b="1" spc="-1" dirty="0" smtClean="0">
                <a:solidFill>
                  <a:srgbClr val="0070C0"/>
                </a:solidFill>
                <a:latin typeface="Circe Bold"/>
                <a:ea typeface="DejaVu Sans"/>
              </a:rPr>
              <a:t>В бумажном и электронном вариантах ВСЕ одинаково</a:t>
            </a:r>
            <a:endParaRPr lang="ru-RU" sz="1600" b="1" u="sng" spc="-1" dirty="0" smtClean="0">
              <a:solidFill>
                <a:srgbClr val="0070C0"/>
              </a:solidFill>
              <a:latin typeface="Circe Bold"/>
              <a:ea typeface="DejaVu San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7417" y="683422"/>
            <a:ext cx="3422507" cy="1057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2000"/>
              </a:lnSpc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Документы на  </a:t>
            </a:r>
            <a:r>
              <a:rPr lang="en-US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II</a:t>
            </a:r>
            <a:r>
              <a:rPr lang="ru-RU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этап </a:t>
            </a:r>
            <a:r>
              <a:rPr lang="ru-RU" b="1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ru-RU" sz="20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региональный</a:t>
            </a:r>
            <a:r>
              <a:rPr lang="ru-RU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Всероссийского конкурса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9914" t="21667" r="25086" b="9394"/>
          <a:stretch/>
        </p:blipFill>
        <p:spPr>
          <a:xfrm>
            <a:off x="7803457" y="3533722"/>
            <a:ext cx="3647208" cy="355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488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2866" y="1999083"/>
            <a:ext cx="28272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ОФОРМЛЕНИЕ ДОКУМЕНТОВ</a:t>
            </a:r>
            <a:endParaRPr lang="ru-RU" sz="1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4626" y="2672371"/>
            <a:ext cx="112914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От всех участников Конкурса 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II</a:t>
            </a:r>
            <a:r>
              <a:rPr lang="ru-RU" sz="24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регионального этапа:</a:t>
            </a:r>
            <a:endParaRPr lang="ru-RU" sz="2000" b="1" dirty="0">
              <a:solidFill>
                <a:srgbClr val="FF0000"/>
              </a:solidFill>
            </a:endParaRPr>
          </a:p>
          <a:p>
            <a:pPr algn="just"/>
            <a:endParaRPr lang="ru-RU" b="1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02860" y="3504596"/>
            <a:ext cx="816465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№2. С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огласие 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</a:rPr>
              <a:t>на обработку персональных данных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ru-RU" sz="2000" b="1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endParaRPr lang="ru-RU" sz="2000" b="1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0" algn="just">
              <a:spcAft>
                <a:spcPts val="0"/>
              </a:spcAft>
            </a:pP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Примечание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</a:rPr>
              <a:t>: </a:t>
            </a:r>
            <a:endParaRPr lang="ru-RU" sz="2000" b="1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AutoNum type="arabicPeriod"/>
            </a:pP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Дата обязательна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AutoNum type="arabicPeriod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</a:rPr>
              <a:t>Без слова «</a:t>
            </a: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приложение»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, …</a:t>
            </a:r>
          </a:p>
          <a:p>
            <a:pPr lvl="0" algn="ctr">
              <a:spcAft>
                <a:spcPts val="0"/>
              </a:spcAft>
            </a:pPr>
            <a:endParaRPr lang="ru-RU" sz="20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endParaRPr lang="ru-RU" sz="2000" b="1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0" algn="just">
              <a:spcAft>
                <a:spcPts val="0"/>
              </a:spcAft>
            </a:pPr>
            <a:endParaRPr lang="ru-RU" sz="2000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CustomShape 6"/>
          <p:cNvSpPr/>
          <p:nvPr/>
        </p:nvSpPr>
        <p:spPr>
          <a:xfrm flipH="1">
            <a:off x="7804245" y="926731"/>
            <a:ext cx="4152320" cy="1445504"/>
          </a:xfrm>
          <a:prstGeom prst="cloudCallout">
            <a:avLst>
              <a:gd name="adj1" fmla="val 13644"/>
              <a:gd name="adj2" fmla="val 86347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pc="-1" dirty="0" smtClean="0">
                <a:solidFill>
                  <a:srgbClr val="00B050"/>
                </a:solidFill>
                <a:latin typeface="Circe Bold"/>
                <a:ea typeface="DejaVu Sans"/>
              </a:rPr>
              <a:t> ВАЖНО! </a:t>
            </a:r>
          </a:p>
          <a:p>
            <a:pPr algn="ctr">
              <a:lnSpc>
                <a:spcPct val="100000"/>
              </a:lnSpc>
            </a:pPr>
            <a:r>
              <a:rPr lang="ru-RU" sz="1600" b="1" spc="-1" dirty="0" smtClean="0">
                <a:solidFill>
                  <a:srgbClr val="00B050"/>
                </a:solidFill>
                <a:latin typeface="Circe Bold"/>
                <a:ea typeface="DejaVu Sans"/>
              </a:rPr>
              <a:t>электронный, бумажный вариант</a:t>
            </a:r>
            <a:endParaRPr lang="ru-RU" sz="1600" b="1" u="sng" spc="-1" dirty="0" smtClean="0">
              <a:solidFill>
                <a:srgbClr val="00B050"/>
              </a:solidFill>
              <a:latin typeface="Circe Bold"/>
              <a:ea typeface="DejaVu San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75926" y="1203224"/>
            <a:ext cx="3422507" cy="1057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2000"/>
              </a:lnSpc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Документы на  </a:t>
            </a:r>
            <a:r>
              <a:rPr lang="en-US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II</a:t>
            </a:r>
            <a:r>
              <a:rPr lang="ru-RU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этап </a:t>
            </a:r>
            <a:r>
              <a:rPr lang="ru-RU" b="1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ru-RU" sz="20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региональный</a:t>
            </a:r>
            <a:r>
              <a:rPr lang="ru-RU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Всероссийского конкурса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68316" y="33898"/>
            <a:ext cx="6096000" cy="62388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100" b="1" dirty="0" smtClean="0"/>
              <a:t>«ПЕДАГОГ </a:t>
            </a:r>
            <a:r>
              <a:rPr lang="ru-RU" sz="1100" b="1" dirty="0"/>
              <a:t>ГОДА ТЮМЕНСКОЙ ОБЛАСТИ»</a:t>
            </a:r>
            <a:endParaRPr lang="ru-RU" sz="11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номинации «</a:t>
            </a:r>
            <a:r>
              <a:rPr lang="ru-RU" sz="11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 года</a:t>
            </a: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1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9166" t="23259" r="25501" b="26074"/>
          <a:stretch/>
        </p:blipFill>
        <p:spPr>
          <a:xfrm>
            <a:off x="7960165" y="3244230"/>
            <a:ext cx="3840480" cy="343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400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5140" y="1224448"/>
            <a:ext cx="24492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ОФОРМЛЕНИЕ ДОКУМЕНТОВ</a:t>
            </a:r>
            <a:endParaRPr lang="ru-RU" sz="1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099" y="1795712"/>
            <a:ext cx="1129145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От всех участников Конкурса 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 регионального этапа:</a:t>
            </a:r>
            <a:endParaRPr lang="ru-RU" sz="2400" b="1" dirty="0">
              <a:solidFill>
                <a:srgbClr val="FF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AutoNum type="arabicPeriod"/>
            </a:pPr>
            <a:endParaRPr lang="ru-RU" sz="2000" b="1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№5. Справка,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на официальном бланке образовательной организации, с указанием 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№ 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приложений 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(пункты 6-12),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заверенной </a:t>
            </a: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подписью руководителя, дата,  печатью </a:t>
            </a:r>
            <a:r>
              <a:rPr lang="ru-RU" sz="20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организации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ustomShape 6"/>
          <p:cNvSpPr/>
          <p:nvPr/>
        </p:nvSpPr>
        <p:spPr>
          <a:xfrm>
            <a:off x="6908717" y="377143"/>
            <a:ext cx="4543833" cy="1199372"/>
          </a:xfrm>
          <a:prstGeom prst="cloudCallout">
            <a:avLst>
              <a:gd name="adj1" fmla="val 13644"/>
              <a:gd name="adj2" fmla="val 86347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pc="-1" dirty="0" smtClean="0">
                <a:solidFill>
                  <a:srgbClr val="0070C0"/>
                </a:solidFill>
                <a:latin typeface="Circe Bold"/>
                <a:ea typeface="DejaVu Sans"/>
              </a:rPr>
              <a:t> ВАЖНО! </a:t>
            </a:r>
          </a:p>
          <a:p>
            <a:pPr algn="ctr">
              <a:lnSpc>
                <a:spcPct val="100000"/>
              </a:lnSpc>
            </a:pPr>
            <a:r>
              <a:rPr lang="ru-RU" sz="1400" b="1" spc="-1" dirty="0" smtClean="0">
                <a:solidFill>
                  <a:srgbClr val="0070C0"/>
                </a:solidFill>
                <a:latin typeface="Circe Bold"/>
                <a:ea typeface="DejaVu Sans"/>
              </a:rPr>
              <a:t>В бумажном и электронном вариантах ВСЕ одинаково</a:t>
            </a:r>
            <a:endParaRPr lang="ru-RU" sz="1400" b="1" u="sng" spc="-1" dirty="0" smtClean="0">
              <a:solidFill>
                <a:srgbClr val="0070C0"/>
              </a:solidFill>
              <a:latin typeface="Circe Bold"/>
              <a:ea typeface="DejaVu San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-142240" y="5380066"/>
            <a:ext cx="10725183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  <a:tabLst>
                <a:tab pos="630555" algn="l"/>
                <a:tab pos="1044575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качестве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приложений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могут быть 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предоставлены </a:t>
            </a: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заверенные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копии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сертификатов, дипломов, </a:t>
            </a:r>
            <a:r>
              <a:rPr lang="ru-RU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удостоверений КПК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других подтверждающих документов.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6574" y="414188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</a:rPr>
              <a:t>Примечание: </a:t>
            </a:r>
          </a:p>
          <a:p>
            <a:pPr lvl="0" algn="just"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</a:rPr>
              <a:t>Дата 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</a:rPr>
              <a:t>обязательна до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01.03.2025     </a:t>
            </a: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</a:rPr>
              <a:t>        </a:t>
            </a:r>
            <a:endParaRPr lang="ru-RU" b="1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CustomShape 6"/>
          <p:cNvSpPr/>
          <p:nvPr/>
        </p:nvSpPr>
        <p:spPr>
          <a:xfrm flipH="1">
            <a:off x="7300230" y="3419134"/>
            <a:ext cx="4152320" cy="1445504"/>
          </a:xfrm>
          <a:prstGeom prst="cloudCallout">
            <a:avLst>
              <a:gd name="adj1" fmla="val 13644"/>
              <a:gd name="adj2" fmla="val 86347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pc="-1" dirty="0" smtClean="0">
                <a:solidFill>
                  <a:srgbClr val="00B050"/>
                </a:solidFill>
                <a:latin typeface="Circe Bold"/>
                <a:ea typeface="DejaVu Sans"/>
              </a:rPr>
              <a:t> ВАЖНО! </a:t>
            </a:r>
          </a:p>
          <a:p>
            <a:pPr algn="ctr">
              <a:lnSpc>
                <a:spcPct val="100000"/>
              </a:lnSpc>
            </a:pPr>
            <a:r>
              <a:rPr lang="ru-RU" sz="1600" b="1" spc="-1" dirty="0" smtClean="0">
                <a:solidFill>
                  <a:srgbClr val="00B050"/>
                </a:solidFill>
                <a:latin typeface="Circe Bold"/>
                <a:ea typeface="DejaVu Sans"/>
              </a:rPr>
              <a:t>электронный, бумажный вариант</a:t>
            </a:r>
            <a:endParaRPr lang="ru-RU" sz="1600" b="1" u="sng" spc="-1" dirty="0" smtClean="0">
              <a:solidFill>
                <a:srgbClr val="00B050"/>
              </a:solidFill>
              <a:latin typeface="Circe Bold"/>
              <a:ea typeface="DejaVu San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3935" y="262812"/>
            <a:ext cx="3422507" cy="1057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2000"/>
              </a:lnSpc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Документы на  </a:t>
            </a:r>
            <a:r>
              <a:rPr lang="en-US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II</a:t>
            </a:r>
            <a:r>
              <a:rPr lang="ru-RU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этап </a:t>
            </a:r>
            <a:r>
              <a:rPr lang="ru-RU" b="1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ru-RU" sz="20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региональный</a:t>
            </a:r>
            <a:r>
              <a:rPr lang="ru-RU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Всероссийского конкурса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70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4949" y="1297664"/>
            <a:ext cx="11291451" cy="5355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От каждого </a:t>
            </a:r>
            <a:r>
              <a:rPr lang="ru-RU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УЧАСТНИКа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Конкурса от  ПОО ТО – один участник ПОБЕДИТЕЛЬ!!!</a:t>
            </a:r>
          </a:p>
          <a:p>
            <a:pPr algn="just"/>
            <a:endParaRPr lang="ru-RU" b="1" dirty="0">
              <a:solidFill>
                <a:srgbClr val="FF0000"/>
              </a:solidFill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6.1. Документы 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(протоколы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подтверждающие опыт подготовки </a:t>
            </a:r>
            <a:r>
              <a:rPr lang="ru-RU" sz="1600" b="1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выпускников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успешно сдавших демонстрационный 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экзамен </a:t>
            </a:r>
            <a:r>
              <a:rPr lang="ru-RU" sz="16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ДЭ 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(6.1.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ФИО, отчет, .. ПОО ТО, Приложение 1)</a:t>
            </a:r>
            <a:endParaRPr lang="ru-RU" sz="14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6.2. Документы (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отчеты, протоколы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подтверждающие опыт подготовки </a:t>
            </a:r>
            <a:r>
              <a:rPr lang="ru-RU" sz="1600" b="1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участников</a:t>
            </a:r>
            <a:r>
              <a:rPr lang="ru-RU" sz="1600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Региональных, Национальных чемпионатов «Молодые профессионалы</a:t>
            </a:r>
            <a:r>
              <a:rPr lang="ru-RU" sz="16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1600" b="1" dirty="0" err="1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Worldskills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(ФИО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Приложение </a:t>
            </a:r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6.3. Документы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(отчеты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протоколы)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подтверждающие опыт подготовки 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участников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Мировых, Европейских чемпионатов профессионального мастерства по стандартам </a:t>
            </a:r>
            <a:r>
              <a:rPr lang="en-US" sz="1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Worldskills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(ФИО, Приложение </a:t>
            </a:r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6.4. Документы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подтверждающий наличие 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паспорта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компетенций (</a:t>
            </a:r>
            <a:r>
              <a:rPr lang="en-US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skills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-паспорт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участника Конкурса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(ФИО, Приложение </a:t>
            </a:r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6.5. Документы (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дипломы, сертификаты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подтверждающие опыт подготовки </a:t>
            </a:r>
            <a:r>
              <a:rPr lang="ru-RU" sz="1600" b="1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участнико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Региональных, Национальных, Международных чемпионатов профессионального мастерства среди лиц с инвалидностью и ОВЗ </a:t>
            </a:r>
            <a:r>
              <a:rPr lang="ru-RU" sz="16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Абилимпикс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(ФИО, Приложение </a:t>
            </a:r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5)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6.6. Документы (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дипломы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подтверждающие опыт подготовки </a:t>
            </a:r>
            <a:r>
              <a:rPr lang="ru-RU" sz="1600" b="1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победителей и призеров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числа обучающихся в олимпиадах и конкурсах профессионального мастерства регионального и федерального этапов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(ФИО, Приложение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6)</a:t>
            </a:r>
            <a:endParaRPr lang="ru-RU" sz="1600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6.7.. Копии </a:t>
            </a: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удостоверений, дипломы, сертификаты, благодарности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т.д.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участника Конкурса!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(ФИО, Приложение 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+++</a:t>
            </a:r>
          </a:p>
          <a:p>
            <a:pPr algn="just">
              <a:lnSpc>
                <a:spcPct val="107000"/>
              </a:lnSpc>
            </a:pP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ustomShape 6"/>
          <p:cNvSpPr/>
          <p:nvPr/>
        </p:nvSpPr>
        <p:spPr>
          <a:xfrm>
            <a:off x="7088523" y="98292"/>
            <a:ext cx="4239876" cy="1199372"/>
          </a:xfrm>
          <a:prstGeom prst="cloudCallout">
            <a:avLst>
              <a:gd name="adj1" fmla="val 13644"/>
              <a:gd name="adj2" fmla="val 86347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pc="-1" dirty="0" smtClean="0">
                <a:solidFill>
                  <a:srgbClr val="0070C0"/>
                </a:solidFill>
                <a:latin typeface="Circe Bold"/>
                <a:ea typeface="DejaVu Sans"/>
              </a:rPr>
              <a:t> ВАЖНО! </a:t>
            </a:r>
          </a:p>
          <a:p>
            <a:pPr algn="ctr">
              <a:lnSpc>
                <a:spcPct val="100000"/>
              </a:lnSpc>
            </a:pPr>
            <a:r>
              <a:rPr lang="ru-RU" sz="1400" b="1" spc="-1" dirty="0" smtClean="0">
                <a:solidFill>
                  <a:srgbClr val="0070C0"/>
                </a:solidFill>
                <a:latin typeface="Circe Bold"/>
                <a:ea typeface="DejaVu Sans"/>
              </a:rPr>
              <a:t>В электронном варианте нумерация документов</a:t>
            </a:r>
            <a:endParaRPr lang="ru-RU" sz="1400" b="1" u="sng" spc="-1" dirty="0" smtClean="0">
              <a:solidFill>
                <a:srgbClr val="0070C0"/>
              </a:solidFill>
              <a:latin typeface="Circe Bold"/>
              <a:ea typeface="DejaVu San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2505" y="223952"/>
            <a:ext cx="8389556" cy="689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2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Б. Документы на 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этапа (Регионального</a:t>
            </a:r>
            <a:r>
              <a:rPr lang="ru-RU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Всероссийского конкурса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127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7266" y="642412"/>
            <a:ext cx="11291451" cy="1752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b="1" dirty="0">
              <a:solidFill>
                <a:srgbClr val="FF0000"/>
              </a:solidFill>
            </a:endParaRPr>
          </a:p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СТРУКТУРИРОВАНИЕ ДОКУМЕНТОВ – название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6.1. Документы </a:t>
            </a:r>
            <a:r>
              <a:rPr lang="ru-RU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(протоколы, …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подтверждающие опыт подготовки </a:t>
            </a:r>
            <a:r>
              <a:rPr lang="ru-RU" sz="1600" b="1" u="sng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выпускников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успешно сдавших демонстрационный 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экзамен </a:t>
            </a:r>
            <a:r>
              <a:rPr lang="ru-RU" sz="16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ДЭ 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(6.1.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ФИО, ведомости, отчет, справка, диплом эксперта, сертификат, протокол, .. и т.д. ПОО ТО краткое название,  Приложение 1)</a:t>
            </a:r>
            <a:endParaRPr lang="ru-RU" sz="14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ustomShape 6"/>
          <p:cNvSpPr/>
          <p:nvPr/>
        </p:nvSpPr>
        <p:spPr>
          <a:xfrm>
            <a:off x="6641483" y="-115569"/>
            <a:ext cx="4239876" cy="1199372"/>
          </a:xfrm>
          <a:prstGeom prst="cloudCallout">
            <a:avLst>
              <a:gd name="adj1" fmla="val 13644"/>
              <a:gd name="adj2" fmla="val 86347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pc="-1" dirty="0" smtClean="0">
                <a:solidFill>
                  <a:srgbClr val="0070C0"/>
                </a:solidFill>
                <a:latin typeface="Circe Bold"/>
                <a:ea typeface="DejaVu Sans"/>
              </a:rPr>
              <a:t> ВАЖНО! </a:t>
            </a:r>
          </a:p>
          <a:p>
            <a:pPr algn="ctr">
              <a:lnSpc>
                <a:spcPct val="100000"/>
              </a:lnSpc>
            </a:pPr>
            <a:r>
              <a:rPr lang="ru-RU" sz="1400" b="1" spc="-1" dirty="0" smtClean="0">
                <a:solidFill>
                  <a:srgbClr val="0070C0"/>
                </a:solidFill>
                <a:latin typeface="Circe Bold"/>
                <a:ea typeface="DejaVu Sans"/>
              </a:rPr>
              <a:t>В электронном варианте нумерация документов</a:t>
            </a:r>
            <a:endParaRPr lang="ru-RU" sz="1400" b="1" u="sng" spc="-1" dirty="0" smtClean="0">
              <a:solidFill>
                <a:srgbClr val="0070C0"/>
              </a:solidFill>
              <a:latin typeface="Circe Bold"/>
              <a:ea typeface="DejaVu San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5000" t="22814" r="55417" b="44297"/>
          <a:stretch/>
        </p:blipFill>
        <p:spPr>
          <a:xfrm>
            <a:off x="263220" y="2600398"/>
            <a:ext cx="5469771" cy="40521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15249" t="25926" r="45418" b="33406"/>
          <a:stretch/>
        </p:blipFill>
        <p:spPr>
          <a:xfrm>
            <a:off x="6288192" y="2075009"/>
            <a:ext cx="6563360" cy="403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83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 descr="Юг"/>
          <p:cNvPicPr>
            <a:picLocks noChangeAspect="1" noChangeArrowheads="1"/>
          </p:cNvPicPr>
          <p:nvPr/>
        </p:nvPicPr>
        <p:blipFill>
          <a:blip r:embed="rId3" cstate="print"/>
          <a:srcRect b="-38"/>
          <a:stretch>
            <a:fillRect/>
          </a:stretch>
        </p:blipFill>
        <p:spPr bwMode="auto">
          <a:xfrm>
            <a:off x="2742407" y="7774125"/>
            <a:ext cx="1802023" cy="1786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 descr="Юг"/>
          <p:cNvPicPr>
            <a:picLocks noChangeAspect="1" noChangeArrowheads="1"/>
          </p:cNvPicPr>
          <p:nvPr/>
        </p:nvPicPr>
        <p:blipFill>
          <a:blip r:embed="rId3" cstate="print"/>
          <a:srcRect b="-38"/>
          <a:stretch>
            <a:fillRect/>
          </a:stretch>
        </p:blipFill>
        <p:spPr bwMode="auto">
          <a:xfrm>
            <a:off x="573318" y="1212272"/>
            <a:ext cx="4948669" cy="5991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1141660" y="2296574"/>
            <a:ext cx="5159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479800" y="5762895"/>
            <a:ext cx="6096000" cy="62388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100" b="1" dirty="0" smtClean="0"/>
              <a:t>«ПЕДАГОГ </a:t>
            </a:r>
            <a:r>
              <a:rPr lang="ru-RU" sz="1100" b="1" dirty="0"/>
              <a:t>ГОДА ТЮМЕНСКОЙ ОБЛАСТИ»</a:t>
            </a:r>
            <a:endParaRPr lang="ru-RU" sz="11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номинации «</a:t>
            </a:r>
            <a:r>
              <a:rPr lang="ru-RU" sz="11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 года</a:t>
            </a: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1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321567" y="1456243"/>
            <a:ext cx="1390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СБОРНИК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0268" y="1167265"/>
            <a:ext cx="78139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2C2D2E"/>
                </a:solidFill>
                <a:latin typeface="Arial" panose="020B0604020202020204" pitchFamily="34" charset="0"/>
              </a:rPr>
              <a:t> </a:t>
            </a:r>
            <a:r>
              <a:rPr lang="ru-RU" b="1" dirty="0">
                <a:solidFill>
                  <a:srgbClr val="2C2D2E"/>
                </a:solidFill>
                <a:latin typeface="Arial" panose="020B0604020202020204" pitchFamily="34" charset="0"/>
              </a:rPr>
              <a:t> учебно-методических материалов участников II регионального (Тюменской области) этапа Всероссийского конкурса «Мастер года» </a:t>
            </a:r>
            <a:r>
              <a:rPr lang="ru-RU" dirty="0" smtClean="0">
                <a:solidFill>
                  <a:srgbClr val="2C2D2E"/>
                </a:solidFill>
                <a:latin typeface="Arial" panose="020B0604020202020204" pitchFamily="34" charset="0"/>
              </a:rPr>
              <a:t>содержать</a:t>
            </a:r>
          </a:p>
          <a:p>
            <a:r>
              <a:rPr lang="ru-RU" dirty="0">
                <a:solidFill>
                  <a:srgbClr val="2C2D2E"/>
                </a:solidFill>
                <a:latin typeface="Arial" panose="020B0604020202020204" pitchFamily="34" charset="0"/>
              </a:rPr>
              <a:t>-  введение (значение Вашей профессии или компетенции по мастер-классу (</a:t>
            </a:r>
            <a:r>
              <a:rPr lang="ru-RU" dirty="0" smtClean="0">
                <a:solidFill>
                  <a:srgbClr val="2C2D2E"/>
                </a:solidFill>
                <a:latin typeface="Arial" panose="020B0604020202020204" pitchFamily="34" charset="0"/>
              </a:rPr>
              <a:t>не более </a:t>
            </a:r>
            <a:r>
              <a:rPr lang="ru-RU" dirty="0">
                <a:solidFill>
                  <a:srgbClr val="2C2D2E"/>
                </a:solidFill>
                <a:latin typeface="Arial" panose="020B0604020202020204" pitchFamily="34" charset="0"/>
              </a:rPr>
              <a:t>1 страницы),</a:t>
            </a:r>
            <a:endParaRPr lang="ru-RU" dirty="0" smtClean="0">
              <a:solidFill>
                <a:srgbClr val="2C2D2E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2C2D2E"/>
                </a:solidFill>
                <a:latin typeface="Arial" panose="020B0604020202020204" pitchFamily="34" charset="0"/>
              </a:rPr>
              <a:t>- методические разработки, </a:t>
            </a:r>
            <a:endParaRPr lang="ru-RU" dirty="0" smtClean="0">
              <a:solidFill>
                <a:srgbClr val="2C2D2E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2C2D2E"/>
                </a:solidFill>
                <a:latin typeface="Arial" panose="020B0604020202020204" pitchFamily="34" charset="0"/>
              </a:rPr>
              <a:t>-</a:t>
            </a:r>
            <a:r>
              <a:rPr lang="ru-RU" dirty="0" smtClean="0">
                <a:solidFill>
                  <a:srgbClr val="2C2D2E"/>
                </a:solidFill>
                <a:latin typeface="Arial" panose="020B0604020202020204" pitchFamily="34" charset="0"/>
              </a:rPr>
              <a:t>технологические </a:t>
            </a:r>
            <a:r>
              <a:rPr lang="ru-RU" dirty="0">
                <a:solidFill>
                  <a:srgbClr val="2C2D2E"/>
                </a:solidFill>
                <a:latin typeface="Arial" panose="020B0604020202020204" pitchFamily="34" charset="0"/>
              </a:rPr>
              <a:t>карты, </a:t>
            </a:r>
            <a:endParaRPr lang="ru-RU" dirty="0" smtClean="0">
              <a:solidFill>
                <a:srgbClr val="2C2D2E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2C2D2E"/>
                </a:solidFill>
                <a:latin typeface="Arial" panose="020B0604020202020204" pitchFamily="34" charset="0"/>
              </a:rPr>
              <a:t>-методические </a:t>
            </a:r>
            <a:r>
              <a:rPr lang="ru-RU" dirty="0">
                <a:solidFill>
                  <a:srgbClr val="2C2D2E"/>
                </a:solidFill>
                <a:latin typeface="Arial" panose="020B0604020202020204" pitchFamily="34" charset="0"/>
              </a:rPr>
              <a:t>комментарии (т.е. самоанализ</a:t>
            </a:r>
            <a:r>
              <a:rPr lang="ru-RU" dirty="0" smtClean="0">
                <a:solidFill>
                  <a:srgbClr val="2C2D2E"/>
                </a:solidFill>
                <a:latin typeface="Arial" panose="020B0604020202020204" pitchFamily="34" charset="0"/>
              </a:rPr>
              <a:t>)</a:t>
            </a:r>
            <a:r>
              <a:rPr lang="ru-RU" dirty="0">
                <a:solidFill>
                  <a:srgbClr val="2C2D2E"/>
                </a:solidFill>
                <a:latin typeface="Arial" panose="020B0604020202020204" pitchFamily="34" charset="0"/>
              </a:rPr>
              <a:t> </a:t>
            </a:r>
            <a:r>
              <a:rPr lang="ru-RU" b="1" dirty="0">
                <a:solidFill>
                  <a:srgbClr val="2C2D2E"/>
                </a:solidFill>
                <a:latin typeface="Arial" panose="020B0604020202020204" pitchFamily="34" charset="0"/>
              </a:rPr>
              <a:t>конкурсного мероприятия №2 «Открытый мастер-класс», </a:t>
            </a:r>
            <a:r>
              <a:rPr lang="ru-RU" dirty="0">
                <a:solidFill>
                  <a:srgbClr val="2C2D2E"/>
                </a:solidFill>
                <a:latin typeface="Arial" panose="020B0604020202020204" pitchFamily="34" charset="0"/>
              </a:rPr>
              <a:t>+ </a:t>
            </a:r>
            <a:endParaRPr lang="ru-RU" dirty="0" smtClean="0">
              <a:solidFill>
                <a:srgbClr val="2C2D2E"/>
              </a:solidFill>
              <a:latin typeface="Arial" panose="020B0604020202020204" pitchFamily="34" charset="0"/>
            </a:endParaRPr>
          </a:p>
          <a:p>
            <a:r>
              <a:rPr lang="ru-RU" b="1" dirty="0">
                <a:solidFill>
                  <a:srgbClr val="2C2D2E"/>
                </a:solidFill>
                <a:latin typeface="Arial" panose="020B0604020202020204" pitchFamily="34" charset="0"/>
              </a:rPr>
              <a:t> </a:t>
            </a:r>
            <a:r>
              <a:rPr lang="ru-RU" b="1" dirty="0" smtClean="0">
                <a:solidFill>
                  <a:srgbClr val="2C2D2E"/>
                </a:solidFill>
                <a:latin typeface="Arial" panose="020B0604020202020204" pitchFamily="34" charset="0"/>
              </a:rPr>
              <a:t>-</a:t>
            </a:r>
            <a:r>
              <a:rPr lang="ru-RU" dirty="0" smtClean="0">
                <a:solidFill>
                  <a:srgbClr val="2C2D2E"/>
                </a:solidFill>
                <a:latin typeface="Arial" panose="020B0604020202020204" pitchFamily="34" charset="0"/>
              </a:rPr>
              <a:t>ссылки </a:t>
            </a:r>
            <a:r>
              <a:rPr lang="ru-RU" dirty="0">
                <a:solidFill>
                  <a:srgbClr val="2C2D2E"/>
                </a:solidFill>
                <a:latin typeface="Arial" panose="020B0604020202020204" pitchFamily="34" charset="0"/>
              </a:rPr>
              <a:t>на </a:t>
            </a:r>
            <a:r>
              <a:rPr lang="ru-RU" dirty="0" err="1">
                <a:solidFill>
                  <a:srgbClr val="2C2D2E"/>
                </a:solidFill>
                <a:latin typeface="Arial" panose="020B0604020202020204" pitchFamily="34" charset="0"/>
              </a:rPr>
              <a:t>интернет-ресурсы</a:t>
            </a:r>
            <a:r>
              <a:rPr lang="ru-RU" dirty="0">
                <a:solidFill>
                  <a:srgbClr val="2C2D2E"/>
                </a:solidFill>
                <a:latin typeface="Arial" panose="020B0604020202020204" pitchFamily="34" charset="0"/>
              </a:rPr>
              <a:t> (разные) Вашего профессионального опыта.</a:t>
            </a:r>
          </a:p>
          <a:p>
            <a:r>
              <a:rPr lang="ru-RU" dirty="0" smtClean="0">
                <a:solidFill>
                  <a:srgbClr val="2C2D2E"/>
                </a:solidFill>
                <a:latin typeface="Arial" panose="020B0604020202020204" pitchFamily="34" charset="0"/>
              </a:rPr>
              <a:t>.</a:t>
            </a:r>
            <a:endParaRPr lang="ru-RU" b="0" i="0" dirty="0">
              <a:solidFill>
                <a:srgbClr val="2C2D2E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9589619" y="954570"/>
            <a:ext cx="2602381" cy="105262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972496" y="1940444"/>
            <a:ext cx="4343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C2D2E"/>
                </a:solidFill>
                <a:latin typeface="Arial" panose="020B0604020202020204" pitchFamily="34" charset="0"/>
              </a:rPr>
              <a:t>Цель сборника – систематизация и обобщение опыта методической работы педагогов и работников методических служб профессиональных образовательных организаций региона, распространение практик педагогов-участников II этапа Конкурса по подготовке и проведению учебных занятий с использованием современных производственных и образовательных технологий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483982" y="625246"/>
            <a:ext cx="93019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80-летию СПО в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Тюменской области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8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Юг"/>
          <p:cNvPicPr>
            <a:picLocks noChangeAspect="1" noChangeArrowheads="1"/>
          </p:cNvPicPr>
          <p:nvPr/>
        </p:nvPicPr>
        <p:blipFill>
          <a:blip r:embed="rId2" cstate="print"/>
          <a:srcRect b="-38"/>
          <a:stretch>
            <a:fillRect/>
          </a:stretch>
        </p:blipFill>
        <p:spPr bwMode="auto">
          <a:xfrm>
            <a:off x="5612532" y="1163179"/>
            <a:ext cx="5549863" cy="550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73" y="202457"/>
            <a:ext cx="1551463" cy="699112"/>
          </a:xfrm>
          <a:prstGeom prst="rect">
            <a:avLst/>
          </a:prstGeom>
        </p:spPr>
      </p:pic>
      <p:pic>
        <p:nvPicPr>
          <p:cNvPr id="27" name="Рисунок 26" descr="C:\Users\LSI\AppData\Local\Microsoft\Windows\INetCache\Content.Word\Тюменская область контур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581" y="0"/>
            <a:ext cx="1524072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Рисунок 34"/>
          <p:cNvPicPr/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395" y="0"/>
            <a:ext cx="1080120" cy="734102"/>
          </a:xfrm>
          <a:prstGeom prst="rect">
            <a:avLst/>
          </a:prstGeom>
          <a:noFill/>
        </p:spPr>
      </p:pic>
      <p:sp>
        <p:nvSpPr>
          <p:cNvPr id="36" name="Прямоугольник 35"/>
          <p:cNvSpPr/>
          <p:nvPr/>
        </p:nvSpPr>
        <p:spPr>
          <a:xfrm>
            <a:off x="937565" y="926804"/>
            <a:ext cx="4674967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ru-RU" sz="2000" b="1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ПАКЕТ документов</a:t>
            </a:r>
          </a:p>
          <a:p>
            <a:pPr algn="ctr" hangingPunct="0"/>
            <a:r>
              <a:rPr lang="ru-RU" sz="2000" b="1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Областного</a:t>
            </a:r>
            <a:r>
              <a:rPr lang="ru-RU" sz="2000" b="1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конкурса «Педагог года 2025».</a:t>
            </a:r>
          </a:p>
          <a:p>
            <a:pPr algn="ctr" hangingPunct="0"/>
            <a:r>
              <a:rPr lang="ru-RU" sz="1200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информация от ПОО ТО </a:t>
            </a:r>
          </a:p>
          <a:p>
            <a:pPr algn="ctr" hangingPunct="0"/>
            <a:r>
              <a:rPr lang="ru-RU" sz="1600" b="1" dirty="0" smtClean="0">
                <a:solidFill>
                  <a:srgbClr val="FF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(к </a:t>
            </a:r>
            <a:r>
              <a:rPr lang="ru-RU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03.03.2025</a:t>
            </a:r>
            <a:r>
              <a:rPr lang="ru-RU" sz="1600" b="1" dirty="0" smtClean="0">
                <a:solidFill>
                  <a:srgbClr val="FF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b="1" dirty="0">
              <a:solidFill>
                <a:srgbClr val="FF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640870" y="109467"/>
            <a:ext cx="6096000" cy="47461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b="1" dirty="0" smtClean="0"/>
              <a:t>«ПЕДАГОГ </a:t>
            </a:r>
            <a:r>
              <a:rPr lang="ru-RU" sz="1200" b="1" dirty="0"/>
              <a:t>ГОДА ТЮМЕНСКОЙ ОБЛАСТИ»</a:t>
            </a:r>
            <a:endParaRPr lang="ru-RU" sz="12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номинация «</a:t>
            </a:r>
            <a:r>
              <a:rPr lang="ru-RU" sz="12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 года</a:t>
            </a:r>
            <a:r>
              <a:rPr lang="ru-RU" sz="12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  <a:r>
              <a:rPr lang="ru-RU" sz="12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2025</a:t>
            </a:r>
            <a:endParaRPr lang="ru-RU" sz="1200" b="1" dirty="0" smtClean="0">
              <a:solidFill>
                <a:srgbClr val="7030A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0872" y="2777629"/>
            <a:ext cx="845599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hangingPunct="0">
              <a:buFont typeface="+mj-lt"/>
              <a:buAutoNum type="arabicPeriod"/>
            </a:pP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Представление от ПОО ТО </a:t>
            </a: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ru-RU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сканн</a:t>
            </a: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 marL="342900" indent="-342900" algn="just" hangingPunct="0">
              <a:buFont typeface="+mj-lt"/>
              <a:buAutoNum type="arabicPeriod"/>
            </a:pP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Заявление </a:t>
            </a: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ru-RU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сканн</a:t>
            </a: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ru-RU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 hangingPunct="0">
              <a:buFont typeface="+mj-lt"/>
              <a:buAutoNum type="arabicPeriod"/>
            </a:pP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3.1. </a:t>
            </a:r>
            <a:r>
              <a:rPr lang="ru-RU" b="1" dirty="0"/>
              <a:t>СОГЛАСИЕ СУБЪЕКТА </a:t>
            </a:r>
            <a:r>
              <a:rPr lang="ru-RU" b="1" dirty="0" smtClean="0"/>
              <a:t>НА </a:t>
            </a:r>
            <a:r>
              <a:rPr lang="ru-RU" b="1" dirty="0"/>
              <a:t>ОБРАБОТКУ ПЕРСОНАЛЬНЫХ ДАННЫХ </a:t>
            </a:r>
          </a:p>
          <a:p>
            <a:pPr algn="just" hangingPunct="0"/>
            <a:r>
              <a:rPr lang="ru-RU" b="1" dirty="0" smtClean="0"/>
              <a:t>      3.2. СОГЛАСИЕ НА </a:t>
            </a:r>
            <a:r>
              <a:rPr lang="ru-RU" b="1" dirty="0"/>
              <a:t>ОБРАБОТКУ ПЕРСОНАЛЬНЫХ </a:t>
            </a:r>
            <a:r>
              <a:rPr lang="ru-RU" b="1" dirty="0" smtClean="0"/>
              <a:t>ДАННЫХ,</a:t>
            </a:r>
          </a:p>
          <a:p>
            <a:pPr algn="just" hangingPunct="0"/>
            <a:r>
              <a:rPr lang="ru-RU" b="1" dirty="0" smtClean="0"/>
              <a:t>РАЗРЕШЁННЫХ </a:t>
            </a:r>
            <a:r>
              <a:rPr lang="ru-RU" b="1" dirty="0"/>
              <a:t>ДЛЯ </a:t>
            </a:r>
            <a:r>
              <a:rPr lang="ru-RU" b="1" dirty="0" smtClean="0"/>
              <a:t>РАСПРОСТРАНЕНИЯ</a:t>
            </a:r>
            <a:endParaRPr lang="ru-RU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hangingPunct="0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4.1 Заявка на мастер-класс (оборудование)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ru-RU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сканн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ВОРД !!!)</a:t>
            </a:r>
          </a:p>
          <a:p>
            <a:pPr algn="just" hangingPunct="0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4.2. СМЕТА (к понедельнику 27.03.2023)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ru-RU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сканн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подписан директором+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ВОРД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!!!)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0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-Краткая информационная карта  участника Областного конкурса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(ВОРД !!)+ </a:t>
            </a:r>
          </a:p>
          <a:p>
            <a:pPr algn="just" hangingPunct="0"/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разные ФОТО</a:t>
            </a:r>
          </a:p>
          <a:p>
            <a:pPr algn="just" hangingPunct="0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6. Заявление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перевод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вознаграждения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Копии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паспорта, ИНН, страхового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свидетельства,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банковские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реквизиты, </a:t>
            </a:r>
          </a:p>
          <a:p>
            <a:pPr algn="just" hangingPunct="0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0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hangingPunct="0"/>
            <a:endParaRPr lang="ru-RU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hangingPunct="0"/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898164"/>
              </p:ext>
            </p:extLst>
          </p:nvPr>
        </p:nvGraphicFramePr>
        <p:xfrm>
          <a:off x="9334013" y="429316"/>
          <a:ext cx="2674922" cy="62370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3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95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407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8301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6790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74711"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600" b="0" dirty="0">
                          <a:solidFill>
                            <a:srgbClr val="FF0000"/>
                          </a:solidFill>
                          <a:effectLst/>
                        </a:rPr>
                        <a:t>№п/п</a:t>
                      </a:r>
                      <a:endParaRPr lang="ru-RU" sz="8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rgbClr val="FF0000"/>
                          </a:solidFill>
                          <a:effectLst/>
                        </a:rPr>
                        <a:t>Наименование </a:t>
                      </a:r>
                      <a:endParaRPr lang="ru-RU" sz="10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Кол-во ед./шт.</a:t>
                      </a:r>
                      <a:endParaRPr lang="ru-RU" sz="1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Цена  за ед./шт.</a:t>
                      </a:r>
                      <a:endParaRPr lang="ru-RU" sz="1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Сумма </a:t>
                      </a:r>
                      <a:endParaRPr lang="ru-RU" sz="10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Руб.</a:t>
                      </a:r>
                      <a:endParaRPr lang="ru-RU" sz="1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3154">
                <a:tc gridSpan="5">
                  <a:txBody>
                    <a:bodyPr/>
                    <a:lstStyle/>
                    <a:p>
                      <a:pPr marL="80010"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</a:rPr>
                        <a:t>Расходные материалы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3678"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800" b="1" kern="1200" dirty="0" err="1">
                          <a:solidFill>
                            <a:srgbClr val="FF0000"/>
                          </a:solidFill>
                          <a:effectLst/>
                        </a:rPr>
                        <a:t>Бейджики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ctr">
                        <a:spcAft>
                          <a:spcPts val="0"/>
                        </a:spcAft>
                        <a:tabLst>
                          <a:tab pos="495300" algn="l"/>
                        </a:tabLst>
                      </a:pPr>
                      <a:r>
                        <a:rPr lang="ru-RU" sz="900" b="1" dirty="0">
                          <a:effectLst/>
                        </a:rPr>
                        <a:t>6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100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600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3678"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2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800" b="1" kern="1200" dirty="0">
                          <a:effectLst/>
                        </a:rPr>
                        <a:t>Ножи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7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200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1400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92707"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</a:t>
                      </a:r>
                      <a:endParaRPr lang="ru-RU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800" b="1" kern="1200" dirty="0">
                          <a:effectLst/>
                        </a:rPr>
                        <a:t>Перчатки одноразовые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21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20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420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8936"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</a:t>
                      </a:r>
                      <a:endParaRPr lang="ru-RU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800" b="1" kern="1200" dirty="0">
                          <a:effectLst/>
                        </a:rPr>
                        <a:t>Бумажные полотенца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7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200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1400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3678"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</a:t>
                      </a:r>
                      <a:endParaRPr lang="ru-RU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800" b="1" kern="1200" dirty="0">
                          <a:effectLst/>
                        </a:rPr>
                        <a:t>Нетканые полотенца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7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200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1400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3678"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6</a:t>
                      </a:r>
                      <a:endParaRPr lang="ru-RU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800" b="1" kern="1200" dirty="0">
                          <a:effectLst/>
                        </a:rPr>
                        <a:t>Овощечистка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7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100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700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3678"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</a:t>
                      </a:r>
                      <a:endParaRPr lang="ru-RU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800" b="1" kern="1200" dirty="0">
                          <a:effectLst/>
                        </a:rPr>
                        <a:t>Мешки мусорные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7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 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70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38936"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</a:t>
                      </a:r>
                      <a:endParaRPr lang="ru-RU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800" b="1" kern="1200" dirty="0">
                          <a:effectLst/>
                        </a:rPr>
                        <a:t>Контейнеры одноразовые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30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20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600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85303">
                <a:tc gridSpan="5">
                  <a:txBody>
                    <a:bodyPr/>
                    <a:lstStyle/>
                    <a:p>
                      <a:pPr marL="80010"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</a:rPr>
                        <a:t>Продукты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525351"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78740" indent="889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800" b="1" kern="1200" dirty="0">
                          <a:effectLst/>
                        </a:rPr>
                        <a:t>Яблоки (средние, ровные)</a:t>
                      </a:r>
                      <a:endParaRPr lang="ru-RU" sz="800" b="1" dirty="0">
                        <a:effectLst/>
                      </a:endParaRPr>
                    </a:p>
                    <a:p>
                      <a:pPr marL="78740" algn="l">
                        <a:spcAft>
                          <a:spcPts val="0"/>
                        </a:spcAft>
                      </a:pPr>
                      <a:r>
                        <a:rPr lang="ru-RU" sz="800" b="1" kern="1200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7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130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260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525351"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</a:t>
                      </a:r>
                      <a:endParaRPr lang="ru-RU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78740" indent="889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800" b="1" kern="1200" dirty="0">
                          <a:effectLst/>
                        </a:rPr>
                        <a:t>Помидоры (средние, ровные)</a:t>
                      </a:r>
                      <a:endParaRPr lang="ru-RU" sz="800" b="1" dirty="0">
                        <a:effectLst/>
                      </a:endParaRPr>
                    </a:p>
                    <a:p>
                      <a:pPr marL="78740" algn="l">
                        <a:spcAft>
                          <a:spcPts val="0"/>
                        </a:spcAft>
                      </a:pPr>
                      <a:r>
                        <a:rPr lang="ru-RU" sz="800" b="1" kern="1200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7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180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360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55883"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</a:t>
                      </a:r>
                      <a:endParaRPr lang="ru-RU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78740" indent="889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800" b="1" kern="1200" dirty="0">
                          <a:effectLst/>
                        </a:rPr>
                        <a:t>Огурцы (гладкие)</a:t>
                      </a:r>
                      <a:endParaRPr lang="ru-RU" sz="800" b="1" dirty="0">
                        <a:effectLst/>
                      </a:endParaRPr>
                    </a:p>
                    <a:p>
                      <a:pPr marL="78740" indent="889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800" b="1" kern="1200" dirty="0">
                          <a:effectLst/>
                        </a:rPr>
                        <a:t> </a:t>
                      </a:r>
                      <a:endParaRPr lang="ru-RU" sz="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7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180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360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533824"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4</a:t>
                      </a:r>
                      <a:endParaRPr lang="ru-RU" sz="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78740" indent="889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800" b="1" kern="1200" dirty="0">
                          <a:effectLst/>
                        </a:rPr>
                        <a:t>Морковь </a:t>
                      </a:r>
                      <a:endParaRPr lang="ru-RU" sz="800" b="1" dirty="0">
                        <a:effectLst/>
                      </a:endParaRPr>
                    </a:p>
                    <a:p>
                      <a:pPr marL="78740" indent="889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800" b="1" kern="1200" dirty="0">
                          <a:effectLst/>
                        </a:rPr>
                        <a:t>(ровная, диаметр не менее 5см.)</a:t>
                      </a:r>
                      <a:endParaRPr lang="ru-RU" sz="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7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50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100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93678"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78740" indent="889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600" b="1" kern="1200" dirty="0">
                          <a:effectLst/>
                        </a:rPr>
                        <a:t>Итого:</a:t>
                      </a:r>
                      <a:endParaRPr lang="ru-RU" sz="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 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</a:rPr>
                        <a:t> </a:t>
                      </a:r>
                      <a:endParaRPr lang="ru-RU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tc>
                  <a:txBody>
                    <a:bodyPr/>
                    <a:lstStyle/>
                    <a:p>
                      <a:pPr marL="80010"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7670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023" marR="63023" marT="0" marB="0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660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Юг"/>
          <p:cNvPicPr>
            <a:picLocks noChangeAspect="1" noChangeArrowheads="1"/>
          </p:cNvPicPr>
          <p:nvPr/>
        </p:nvPicPr>
        <p:blipFill>
          <a:blip r:embed="rId2" cstate="print"/>
          <a:srcRect b="-38"/>
          <a:stretch>
            <a:fillRect/>
          </a:stretch>
        </p:blipFill>
        <p:spPr bwMode="auto">
          <a:xfrm>
            <a:off x="1779636" y="995697"/>
            <a:ext cx="5549863" cy="550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Поле 4"/>
          <p:cNvSpPr txBox="1">
            <a:spLocks/>
          </p:cNvSpPr>
          <p:nvPr/>
        </p:nvSpPr>
        <p:spPr>
          <a:xfrm>
            <a:off x="7911258" y="218934"/>
            <a:ext cx="3168650" cy="944245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450215" algn="r">
              <a:lnSpc>
                <a:spcPct val="115000"/>
              </a:lnSpc>
            </a:pP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30-летию конкурса 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450215" algn="r">
              <a:lnSpc>
                <a:spcPct val="115000"/>
              </a:lnSpc>
            </a:pP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«Учитель года» 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450215" algn="r">
              <a:lnSpc>
                <a:spcPct val="115000"/>
              </a:lnSpc>
            </a:pP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Тюменской области 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450215" algn="r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посвящается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73" y="202457"/>
            <a:ext cx="1551463" cy="699112"/>
          </a:xfrm>
          <a:prstGeom prst="rect">
            <a:avLst/>
          </a:prstGeom>
        </p:spPr>
      </p:pic>
      <p:pic>
        <p:nvPicPr>
          <p:cNvPr id="27" name="Рисунок 26" descr="C:\Users\LSI\AppData\Local\Microsoft\Windows\INetCache\Content.Word\Тюменская область контур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581" y="0"/>
            <a:ext cx="1524072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Рисунок 34"/>
          <p:cNvPicPr/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395" y="0"/>
            <a:ext cx="1080120" cy="73410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713878" y="2131926"/>
            <a:ext cx="53851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Базовая площадка проведения 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ГАПОУ </a:t>
            </a: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</a:rPr>
              <a:t>ТО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</a:rPr>
              <a:t>«????» 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40097" y="367228"/>
            <a:ext cx="10158491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Программа</a:t>
            </a:r>
            <a:r>
              <a:rPr lang="ru-RU" sz="1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(проект) 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областного конкурса профессионального мастерства 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«Педагог года Тюменской области – </a:t>
            </a:r>
            <a:r>
              <a:rPr lang="ru-RU" sz="1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2025» </a:t>
            </a: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Номинация «Мастер года» 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Регионального этапа Всероссийского конкурса профессионального мастерства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«Мастер года 2025» </a:t>
            </a:r>
            <a:endParaRPr lang="ru-RU" sz="1400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173" y="2892027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</a:rPr>
              <a:t>Жеребьевка участников для проведения </a:t>
            </a:r>
            <a:r>
              <a:rPr lang="ru-RU" sz="1600" dirty="0">
                <a:latin typeface="Arial" panose="020B0604020202020204" pitchFamily="34" charset="0"/>
                <a:ea typeface="Arial" panose="020B0604020202020204" pitchFamily="34" charset="0"/>
              </a:rPr>
              <a:t>конкурсных </a:t>
            </a:r>
            <a:r>
              <a:rPr lang="ru-RU" sz="1600" dirty="0" smtClean="0">
                <a:latin typeface="Arial" panose="020B0604020202020204" pitchFamily="34" charset="0"/>
                <a:ea typeface="Arial" panose="020B0604020202020204" pitchFamily="34" charset="0"/>
              </a:rPr>
              <a:t>мероприятий в день открытия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159757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ОТКРЫТИЕ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Областного/регионального этапа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конкурса профессионального мастерства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41300" algn="ctr">
              <a:tabLst>
                <a:tab pos="553720" algn="l"/>
              </a:tabLs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«Педагог года Тюменской области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» </a:t>
            </a:r>
            <a:r>
              <a:rPr lang="ru-RU" sz="1400" b="1" i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где-уточняется</a:t>
            </a:r>
            <a:endParaRPr lang="ru-RU" sz="16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860" y="5131477"/>
            <a:ext cx="646712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Конкурсное мероприятие № 2 </a:t>
            </a:r>
            <a:endParaRPr lang="ru-RU" b="1" i="1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«Открытый </a:t>
            </a:r>
            <a:r>
              <a:rPr lang="ru-RU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мастер-класс</a:t>
            </a:r>
            <a:r>
              <a:rPr lang="ru-RU" b="1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ru-RU" sz="16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(учебное практико-ориентированное занятие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</a:rPr>
              <a:t>с группой </a:t>
            </a:r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обучающихся – 45 мин., 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самоанализ, ответы на вопросы - 10 мин , </a:t>
            </a:r>
          </a:p>
          <a:p>
            <a:pPr algn="ctr"/>
            <a:r>
              <a:rPr lang="ru-RU" sz="16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сьемка, продукт видео 50 мин)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минут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831" y="3734487"/>
            <a:ext cx="6096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Конкурсное мероприятие № </a:t>
            </a:r>
            <a:r>
              <a:rPr lang="ru-RU" b="1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</a:p>
          <a:p>
            <a:pPr algn="ctr"/>
            <a:r>
              <a:rPr lang="ru-RU" b="1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«Я-мастер»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(оценивание </a:t>
            </a:r>
            <a:r>
              <a:rPr lang="ru-RU" sz="16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видеовизитки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 мин) + ответы на вопросы региональной комиссии (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минут, 8 баллов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37913" y="3288485"/>
            <a:ext cx="572574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Конкурсное </a:t>
            </a:r>
            <a:r>
              <a:rPr lang="ru-RU" b="1" i="1" dirty="0">
                <a:solidFill>
                  <a:srgbClr val="000000"/>
                </a:solidFill>
                <a:latin typeface="Arial" panose="020B0604020202020204" pitchFamily="34" charset="0"/>
              </a:rPr>
              <a:t>мероприятие №3 </a:t>
            </a:r>
            <a:endParaRPr lang="ru-RU" b="1" i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Творческое </a:t>
            </a:r>
            <a:r>
              <a:rPr lang="ru-RU" b="1" i="1" dirty="0">
                <a:solidFill>
                  <a:srgbClr val="000000"/>
                </a:solidFill>
                <a:latin typeface="Arial" panose="020B0604020202020204" pitchFamily="34" charset="0"/>
              </a:rPr>
              <a:t>задание — </a:t>
            </a:r>
            <a:endParaRPr lang="ru-RU" b="1" i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24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«</a:t>
            </a:r>
            <a:r>
              <a:rPr lang="ru-RU" sz="2400" b="1" dirty="0"/>
              <a:t>Влюбить в </a:t>
            </a:r>
            <a:r>
              <a:rPr lang="ru-RU" sz="2400" b="1" dirty="0" smtClean="0"/>
              <a:t>профессию</a:t>
            </a:r>
            <a:r>
              <a:rPr lang="ru-RU" sz="24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»</a:t>
            </a:r>
            <a:r>
              <a:rPr lang="ru-RU" sz="2400" dirty="0" smtClean="0"/>
              <a:t> </a:t>
            </a:r>
          </a:p>
          <a:p>
            <a:pPr algn="ctr"/>
            <a:r>
              <a:rPr lang="ru-RU" dirty="0" smtClean="0"/>
              <a:t>демонстрирует </a:t>
            </a:r>
            <a:r>
              <a:rPr lang="ru-RU" dirty="0"/>
              <a:t>профессиональные компетенции по формированию мотивации выбора профессии для разных категорий слушателей в нестандартной </a:t>
            </a:r>
            <a:r>
              <a:rPr lang="ru-RU" dirty="0" smtClean="0"/>
              <a:t>обстановке (до </a:t>
            </a:r>
            <a:r>
              <a:rPr lang="ru-RU" b="1" dirty="0" smtClean="0">
                <a:solidFill>
                  <a:srgbClr val="FF0000"/>
                </a:solidFill>
              </a:rPr>
              <a:t>30 мин.)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296586" y="5664570"/>
            <a:ext cx="46131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0000"/>
                </a:solidFill>
                <a:latin typeface="Arial" panose="020B0604020202020204" pitchFamily="34" charset="0"/>
              </a:rPr>
              <a:t>Конкурсное мероприятие </a:t>
            </a:r>
            <a:r>
              <a:rPr lang="ru-RU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№4</a:t>
            </a:r>
          </a:p>
          <a:p>
            <a:pPr algn="ctr"/>
            <a:r>
              <a:rPr lang="ru-RU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«Конструктивный  разговор» </a:t>
            </a: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latin typeface="Arial" panose="020B0604020202020204" pitchFamily="34" charset="0"/>
              </a:rPr>
              <a:t>(не оценивается) обязательное </a:t>
            </a: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latin typeface="Arial" panose="020B0604020202020204" pitchFamily="34" charset="0"/>
              </a:rPr>
              <a:t>присутствие ВСЕХ участников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11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Юг"/>
          <p:cNvPicPr>
            <a:picLocks noChangeAspect="1" noChangeArrowheads="1"/>
          </p:cNvPicPr>
          <p:nvPr/>
        </p:nvPicPr>
        <p:blipFill>
          <a:blip r:embed="rId2" cstate="print"/>
          <a:srcRect b="-38"/>
          <a:stretch>
            <a:fillRect/>
          </a:stretch>
        </p:blipFill>
        <p:spPr bwMode="auto">
          <a:xfrm>
            <a:off x="9125915" y="3946261"/>
            <a:ext cx="3066085" cy="3040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Поле 4"/>
          <p:cNvSpPr txBox="1">
            <a:spLocks/>
          </p:cNvSpPr>
          <p:nvPr/>
        </p:nvSpPr>
        <p:spPr>
          <a:xfrm>
            <a:off x="7911258" y="218934"/>
            <a:ext cx="3168650" cy="944245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450215" algn="r">
              <a:lnSpc>
                <a:spcPct val="115000"/>
              </a:lnSpc>
            </a:pP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30-летию конкурса 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450215" algn="r">
              <a:lnSpc>
                <a:spcPct val="115000"/>
              </a:lnSpc>
            </a:pP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«Учитель года» 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450215" algn="r">
              <a:lnSpc>
                <a:spcPct val="115000"/>
              </a:lnSpc>
            </a:pP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Тюменской области 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450215" algn="r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посвящается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73" y="202457"/>
            <a:ext cx="1551463" cy="699112"/>
          </a:xfrm>
          <a:prstGeom prst="rect">
            <a:avLst/>
          </a:prstGeom>
        </p:spPr>
      </p:pic>
      <p:pic>
        <p:nvPicPr>
          <p:cNvPr id="27" name="Рисунок 26" descr="C:\Users\LSI\AppData\Local\Microsoft\Windows\INetCache\Content.Word\Тюменская область контур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581" y="0"/>
            <a:ext cx="1524072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Рисунок 34"/>
          <p:cNvPicPr/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395" y="0"/>
            <a:ext cx="1080120" cy="734102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191441"/>
              </p:ext>
            </p:extLst>
          </p:nvPr>
        </p:nvGraphicFramePr>
        <p:xfrm>
          <a:off x="1003904" y="2285743"/>
          <a:ext cx="10158491" cy="42574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8089">
                  <a:extLst>
                    <a:ext uri="{9D8B030D-6E8A-4147-A177-3AD203B41FA5}">
                      <a16:colId xmlns:a16="http://schemas.microsoft.com/office/drawing/2014/main" xmlns="" val="3623108757"/>
                    </a:ext>
                  </a:extLst>
                </a:gridCol>
                <a:gridCol w="2495042">
                  <a:extLst>
                    <a:ext uri="{9D8B030D-6E8A-4147-A177-3AD203B41FA5}">
                      <a16:colId xmlns:a16="http://schemas.microsoft.com/office/drawing/2014/main" xmlns="" val="1951705638"/>
                    </a:ext>
                  </a:extLst>
                </a:gridCol>
                <a:gridCol w="2680703">
                  <a:extLst>
                    <a:ext uri="{9D8B030D-6E8A-4147-A177-3AD203B41FA5}">
                      <a16:colId xmlns:a16="http://schemas.microsoft.com/office/drawing/2014/main" xmlns="" val="2353893532"/>
                    </a:ext>
                  </a:extLst>
                </a:gridCol>
                <a:gridCol w="2614657">
                  <a:extLst>
                    <a:ext uri="{9D8B030D-6E8A-4147-A177-3AD203B41FA5}">
                      <a16:colId xmlns:a16="http://schemas.microsoft.com/office/drawing/2014/main" xmlns="" val="3716563157"/>
                    </a:ext>
                  </a:extLst>
                </a:gridCol>
              </a:tblGrid>
              <a:tr h="615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тур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заочный этап 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тур очный этап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7368317"/>
                  </a:ext>
                </a:extLst>
              </a:tr>
              <a:tr h="2296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 участники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 участники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69164921"/>
                  </a:ext>
                </a:extLst>
              </a:tr>
              <a:tr h="14677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Конкурсное испытание: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направление пакета документов с достижениями кандидата (заочно)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Конкурсное испытание                                «Конкурсное испытание №1                          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«Я - мастер» (очно)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Конкурсное испытание «Конкурсное испытание №2 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Открытый мастер-класс» (очно)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Конкурсное испытание  «Конкурсное испытание №3 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Творческое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задание «Влюбить в профессию» (очно)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86222780"/>
                  </a:ext>
                </a:extLst>
              </a:tr>
              <a:tr h="1467722">
                <a:tc>
                  <a:txBody>
                    <a:bodyPr/>
                    <a:lstStyle/>
                    <a:p>
                      <a:pPr marL="285750" indent="-28575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видеоролик </a:t>
                      </a:r>
                    </a:p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3 минут)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видеоролик </a:t>
                      </a:r>
                    </a:p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(40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минут)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-пакет документов 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этапа (отборочного)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минут: 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Видеоролик</a:t>
                      </a:r>
                    </a:p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(до 3 мин)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 минут: 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-проведение мастер-класса (45); 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-самоанализ и ответы на вопросы (10)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видеоролик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(50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минут)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30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минут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67066830"/>
                  </a:ext>
                </a:extLst>
              </a:tr>
              <a:tr h="4772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Максимальное количество баллов: 8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Максимальное количество баллов: 50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Максимальное количество баллов: 60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Максимальное количество баллов: 50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008216450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540097" y="367228"/>
            <a:ext cx="10158491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Программа</a:t>
            </a:r>
            <a:r>
              <a:rPr lang="ru-RU" sz="1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(проект) 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областного конкурса профессионального мастерства 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«Педагог года Тюменской области – </a:t>
            </a:r>
            <a:r>
              <a:rPr lang="ru-RU" sz="1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2025» </a:t>
            </a: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Номинация «Мастер года» 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Регионального этапа Всероссийского конкурса профессионального мастерства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«Мастер года 2025» </a:t>
            </a:r>
            <a:endParaRPr lang="ru-RU" sz="1400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0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оле 4"/>
          <p:cNvSpPr txBox="1">
            <a:spLocks/>
          </p:cNvSpPr>
          <p:nvPr/>
        </p:nvSpPr>
        <p:spPr>
          <a:xfrm>
            <a:off x="7911258" y="218934"/>
            <a:ext cx="3168650" cy="944245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450215" algn="r">
              <a:lnSpc>
                <a:spcPct val="115000"/>
              </a:lnSpc>
            </a:pP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450215" algn="r">
              <a:lnSpc>
                <a:spcPct val="115000"/>
              </a:lnSpc>
            </a:pP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«Учитель года» 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450215" algn="r">
              <a:lnSpc>
                <a:spcPct val="115000"/>
              </a:lnSpc>
            </a:pP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Тюменской области 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450215" algn="r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>
                <a:solidFill>
                  <a:srgbClr val="0070C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посвящается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27" name="Рисунок 26" descr="C:\Users\LSI\AppData\Local\Microsoft\Windows\INetCache\Content.Word\Тюменская область контур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581" y="-101600"/>
            <a:ext cx="1524072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Рисунок 34"/>
          <p:cNvPicPr/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395" y="0"/>
            <a:ext cx="1080120" cy="734102"/>
          </a:xfrm>
          <a:prstGeom prst="rect">
            <a:avLst/>
          </a:prstGeom>
          <a:noFill/>
        </p:spPr>
      </p:pic>
      <p:sp>
        <p:nvSpPr>
          <p:cNvPr id="37" name="Прямоугольник 36"/>
          <p:cNvSpPr/>
          <p:nvPr/>
        </p:nvSpPr>
        <p:spPr>
          <a:xfrm>
            <a:off x="2833910" y="-24906"/>
            <a:ext cx="6096000" cy="4427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100" b="1" dirty="0" smtClean="0"/>
              <a:t>«ПЕДАГОГ </a:t>
            </a:r>
            <a:r>
              <a:rPr lang="ru-RU" sz="1100" b="1" dirty="0"/>
              <a:t>ГОДА ТЮМЕНСКОЙ ОБЛАСТИ»</a:t>
            </a:r>
            <a:endParaRPr lang="ru-RU" sz="11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номинация «</a:t>
            </a:r>
            <a:r>
              <a:rPr lang="ru-RU" sz="11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 года</a:t>
            </a: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2025</a:t>
            </a:r>
            <a:endParaRPr lang="ru-RU" sz="1100" b="1" dirty="0" smtClean="0">
              <a:solidFill>
                <a:srgbClr val="7030A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887465"/>
              </p:ext>
            </p:extLst>
          </p:nvPr>
        </p:nvGraphicFramePr>
        <p:xfrm>
          <a:off x="768233" y="1986632"/>
          <a:ext cx="10934222" cy="43918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31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2611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12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09.00 –10.00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05" marR="55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Прибытие, регистрация участников, региональной комиссии гостей конкурса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05" marR="55605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068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10.00 –11.50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05" marR="55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ОТКРЫТИЕ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областного конкурса профессионального мастерства </a:t>
                      </a:r>
                    </a:p>
                    <a:p>
                      <a:pPr indent="-241300" algn="ctr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55372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«Педагог года Тюменской области»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-241300" algn="ctr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55372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Регионального этапа Всероссийского конкурса профессионального мастерства «Мастер года»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605" marR="55605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96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11.50 – 12.30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05" marR="55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ТРАНСФЕР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ГАПОУ ТО «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Тюменский медицинский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колледж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05" marR="55605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89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12.30 –13.00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05" marR="55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Прибытие, регистрация участников,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членов региональной комиссии,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гостей конкурса на базовую площадку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05" marR="55605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9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13.00 –13.10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05" marR="55605" marT="0" marB="0"/>
                </a:tc>
                <a:tc>
                  <a:txBody>
                    <a:bodyPr/>
                    <a:lstStyle/>
                    <a:p>
                      <a:pPr indent="-241300" algn="ctr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553720" algn="l"/>
                        </a:tabLst>
                      </a:pPr>
                      <a:r>
                        <a:rPr lang="ru-RU" sz="160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Жеребьевка участников </a:t>
                      </a:r>
                      <a:endParaRPr lang="ru-RU" sz="24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-241300" algn="ctr">
                        <a:lnSpc>
                          <a:spcPts val="1610"/>
                        </a:lnSpc>
                        <a:spcAft>
                          <a:spcPts val="0"/>
                        </a:spcAft>
                        <a:tabLst>
                          <a:tab pos="553720" algn="l"/>
                        </a:tabLst>
                      </a:pPr>
                      <a:r>
                        <a:rPr lang="ru-RU" sz="160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проведения конкурсных мероприятий №1</a:t>
                      </a:r>
                      <a:endParaRPr lang="ru-RU" sz="2400" b="1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5605" marR="55605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6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13.10 –13.45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05" marR="55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Обеденный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перерыв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05" marR="55605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96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13.45 –14.00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05" marR="556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Конкурсное мероприятие № 1: « Я - мастер»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(видео 3 мин. в разрезе педагогической концепции - публичное монологическое выступление.)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Участник №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и т.д.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05" marR="55605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40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Юг"/>
          <p:cNvPicPr>
            <a:picLocks noChangeAspect="1" noChangeArrowheads="1"/>
          </p:cNvPicPr>
          <p:nvPr/>
        </p:nvPicPr>
        <p:blipFill>
          <a:blip r:embed="rId2" cstate="print"/>
          <a:srcRect b="-38"/>
          <a:stretch>
            <a:fillRect/>
          </a:stretch>
        </p:blipFill>
        <p:spPr bwMode="auto">
          <a:xfrm>
            <a:off x="198322" y="382489"/>
            <a:ext cx="6061682" cy="6010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32750" t="21630" r="33917" b="25037"/>
          <a:stretch/>
        </p:blipFill>
        <p:spPr>
          <a:xfrm>
            <a:off x="11054468" y="1059424"/>
            <a:ext cx="825944" cy="743350"/>
          </a:xfrm>
          <a:prstGeom prst="rect">
            <a:avLst/>
          </a:prstGeom>
        </p:spPr>
      </p:pic>
      <p:pic>
        <p:nvPicPr>
          <p:cNvPr id="15" name="Picture 12" descr="01_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052237" y="1840878"/>
            <a:ext cx="828175" cy="509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39131" y="946259"/>
            <a:ext cx="10613106" cy="305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85825" algn="just">
              <a:lnSpc>
                <a:spcPct val="107000"/>
              </a:lnSpc>
              <a:spcAft>
                <a:spcPts val="0"/>
              </a:spcAft>
              <a:tabLst>
                <a:tab pos="885825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Цель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конкурсного испытания: 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демонстрация конкурсантом методической компетентности и собственного опыта в вопросах подготовки обучающихся, основанной на передовых технологиях и методиках практической подготовки, и полученных образовательных результатов. </a:t>
            </a:r>
            <a:endParaRPr lang="ru-RU" sz="16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885825" algn="just">
              <a:lnSpc>
                <a:spcPct val="107000"/>
              </a:lnSpc>
              <a:spcAft>
                <a:spcPts val="0"/>
              </a:spcAft>
              <a:tabLst>
                <a:tab pos="885825" algn="l"/>
              </a:tabLst>
            </a:pP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Формат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конкурсного испытания: 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представление конкурсантом эффективных методических практик организации процесса обучения и воспитания обучающихся в соответствии с ценностными ориентирами и современными социокультурными тенденциями развития образования.</a:t>
            </a:r>
            <a:endParaRPr lang="ru-RU" sz="16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885825" algn="just">
              <a:lnSpc>
                <a:spcPct val="107000"/>
              </a:lnSpc>
              <a:spcAft>
                <a:spcPts val="0"/>
              </a:spcAft>
              <a:tabLst>
                <a:tab pos="885825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09049" y="3723932"/>
            <a:ext cx="7674634" cy="2990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85825" algn="just">
              <a:lnSpc>
                <a:spcPct val="107000"/>
              </a:lnSpc>
              <a:spcAft>
                <a:spcPts val="0"/>
              </a:spcAft>
              <a:tabLst>
                <a:tab pos="885825" algn="l"/>
              </a:tabLs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Оценка конкурсного испытания осуществляется по 5 критериям. Каждый критерий включает 5 показателей, раскрывающих содержание критерия.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885825" algn="just">
              <a:lnSpc>
                <a:spcPct val="107000"/>
              </a:lnSpc>
              <a:spcAft>
                <a:spcPts val="0"/>
              </a:spcAft>
              <a:tabLst>
                <a:tab pos="885825" algn="l"/>
              </a:tabLs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Каждый показатель оценивается в баллах: 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885825" algn="just">
              <a:lnSpc>
                <a:spcPct val="107000"/>
              </a:lnSpc>
              <a:spcAft>
                <a:spcPts val="0"/>
              </a:spcAft>
              <a:tabLst>
                <a:tab pos="885825" algn="l"/>
              </a:tabLst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балла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«показатель проявлен в полной мере»; 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885825" algn="just">
              <a:lnSpc>
                <a:spcPct val="107000"/>
              </a:lnSpc>
              <a:spcAft>
                <a:spcPts val="0"/>
              </a:spcAft>
              <a:tabLst>
                <a:tab pos="885825" algn="l"/>
              </a:tabLst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балл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«показатель проявлен частично»; 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885825" algn="just">
              <a:lnSpc>
                <a:spcPct val="107000"/>
              </a:lnSpc>
              <a:spcAft>
                <a:spcPts val="0"/>
              </a:spcAft>
              <a:tabLst>
                <a:tab pos="885825" algn="l"/>
              </a:tabLst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 баллов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«показатель не проявлен». </a:t>
            </a:r>
            <a:endParaRPr lang="ru-RU" sz="14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885825" algn="just">
              <a:lnSpc>
                <a:spcPct val="107000"/>
              </a:lnSpc>
              <a:spcAft>
                <a:spcPts val="0"/>
              </a:spcAft>
              <a:tabLst>
                <a:tab pos="885825" algn="l"/>
              </a:tabLst>
            </a:pP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885825" algn="just">
              <a:lnSpc>
                <a:spcPct val="107000"/>
              </a:lnSpc>
              <a:spcAft>
                <a:spcPts val="0"/>
              </a:spcAft>
              <a:tabLst>
                <a:tab pos="885825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Максимальная оценка, выставляемая одним экспертом за конкурсное испытание –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50 баллов.</a:t>
            </a:r>
            <a:endParaRPr lang="ru-RU" sz="1400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8322" y="4510449"/>
            <a:ext cx="4260154" cy="1211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85825" algn="ctr">
              <a:lnSpc>
                <a:spcPct val="107000"/>
              </a:lnSpc>
              <a:spcAft>
                <a:spcPts val="0"/>
              </a:spcAft>
              <a:tabLst>
                <a:tab pos="885825" algn="l"/>
              </a:tabLst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Регламент конкурсного испытания: </a:t>
            </a: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10 минут </a:t>
            </a:r>
          </a:p>
          <a:p>
            <a:pPr indent="885825" algn="ctr">
              <a:lnSpc>
                <a:spcPct val="107000"/>
              </a:lnSpc>
              <a:spcAft>
                <a:spcPts val="0"/>
              </a:spcAft>
              <a:tabLst>
                <a:tab pos="885825" algn="l"/>
              </a:tabLst>
            </a:pP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 видеоролик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 минут</a:t>
            </a: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.+ вопросы региональной комиссии)</a:t>
            </a:r>
            <a:endParaRPr lang="ru-RU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3662" y="6089200"/>
            <a:ext cx="3540806" cy="623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/>
              <a:t>«ПЕДАГОГ </a:t>
            </a:r>
            <a:r>
              <a:rPr lang="ru-RU" sz="1100" b="1" dirty="0"/>
              <a:t>ГОДА ТЮМЕНСКОЙ ОБЛАСТИ»</a:t>
            </a:r>
            <a:endParaRPr lang="ru-RU" sz="11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номинации «</a:t>
            </a:r>
            <a:r>
              <a:rPr lang="ru-RU" sz="11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Мастер года</a:t>
            </a:r>
            <a:r>
              <a:rPr lang="ru-RU" sz="1100" b="1" dirty="0" smtClean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11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20274" y="90670"/>
            <a:ext cx="822634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еминар-практикум   </a:t>
            </a:r>
          </a:p>
          <a:p>
            <a:pPr algn="ctr"/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Подготовка к Всероссийскому конкурсу профессионального мастерства «Мастер года 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2025»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609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18042</TotalTime>
  <Words>4758</Words>
  <Application>Microsoft Office PowerPoint</Application>
  <PresentationFormat>Произвольный</PresentationFormat>
  <Paragraphs>715</Paragraphs>
  <Slides>45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777</dc:creator>
  <cp:lastModifiedBy>админ</cp:lastModifiedBy>
  <cp:revision>404</cp:revision>
  <cp:lastPrinted>2025-03-03T08:48:48Z</cp:lastPrinted>
  <dcterms:created xsi:type="dcterms:W3CDTF">2016-03-22T18:08:31Z</dcterms:created>
  <dcterms:modified xsi:type="dcterms:W3CDTF">2025-03-03T08:50:01Z</dcterms:modified>
</cp:coreProperties>
</file>